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527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526" r:id="rId19"/>
    <p:sldId id="530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9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4FF06-86A0-F94F-9DA1-E152297BFA9D}" v="19" dt="2023-09-12T06:12:46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s Rost | KlaRo Finanzberatung" userId="061fa966-9872-48a4-ae6f-255edb92b108" providerId="ADAL" clId="{7344FF06-86A0-F94F-9DA1-E152297BFA9D}"/>
    <pc:docChg chg="modSld">
      <pc:chgData name="Klaus Rost | KlaRo Finanzberatung" userId="061fa966-9872-48a4-ae6f-255edb92b108" providerId="ADAL" clId="{7344FF06-86A0-F94F-9DA1-E152297BFA9D}" dt="2023-09-12T06:12:53.853" v="19" actId="1076"/>
      <pc:docMkLst>
        <pc:docMk/>
      </pc:docMkLst>
      <pc:sldChg chg="modSp mod">
        <pc:chgData name="Klaus Rost | KlaRo Finanzberatung" userId="061fa966-9872-48a4-ae6f-255edb92b108" providerId="ADAL" clId="{7344FF06-86A0-F94F-9DA1-E152297BFA9D}" dt="2023-09-12T06:12:53.853" v="19" actId="1076"/>
        <pc:sldMkLst>
          <pc:docMk/>
          <pc:sldMk cId="3361919433" sldId="272"/>
        </pc:sldMkLst>
        <pc:spChg chg="mod">
          <ac:chgData name="Klaus Rost | KlaRo Finanzberatung" userId="061fa966-9872-48a4-ae6f-255edb92b108" providerId="ADAL" clId="{7344FF06-86A0-F94F-9DA1-E152297BFA9D}" dt="2023-09-12T06:12:53.853" v="19" actId="1076"/>
          <ac:spMkLst>
            <pc:docMk/>
            <pc:sldMk cId="3361919433" sldId="272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A142F-6E72-4D2A-B1F4-70543162EAF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C6F9A-498A-41AB-8062-20879E928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3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9D677-09EA-4F5C-957A-9BCE0A068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7A5AA7-253D-4991-A92D-93D334790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EEDE22-FC02-4BC0-B73C-EE9543FC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ADB885-6D00-4ED8-BAA7-044945DF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F7267-EBAA-45AD-A51A-E57FAEFE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60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7A1CF-D773-4178-9194-3F1DD3F0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E7F7C5-6463-4ECF-8A82-ED0B5C311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FA89C5-173F-424D-9490-54568179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60D76B-4937-4713-A7CB-5B11D97D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160C1A-B9DC-4584-A16E-CA45F938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76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4F1AB4-78F3-4BEC-8B69-A3FD7F4A4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8E6998-7466-495B-8E30-D94FBAD7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B5B2F4-FC68-423C-A58A-23E3C74B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16A569-FCB1-468C-A19D-DEE629F6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A96DD-8EED-4066-944B-DD20A59E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3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92AC5-5D0A-45E8-8D9A-BACD8DFE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E451B-6A93-4B1C-B64C-6512BC6C8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A7057C-4C7F-4FD2-9530-766A7DB5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549E0D-69ED-42ED-B30B-DADE6D0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542717-5F7C-4538-94D2-3D5D031E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1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F27D6-60AC-41A8-A257-B737F70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CF62A7-E271-46AE-8BA2-7F4EF350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43B5A9-7783-4766-B3E3-0D282734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FD3DBE-CC59-4F71-ACA9-BFE0AED6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E12299-0289-42B0-9471-E65161A1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96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B0EC-001D-4E0B-9475-25BB8A88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8F221F-C777-4ECB-B12B-F36C5F8D0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147FBF-9069-471D-A546-985C95D63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CDFB57-B400-4A96-94CC-C9D42AE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365325-BE02-414E-B6DC-7596F255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9C32FB-7954-440E-8DF6-51589C39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92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D09D8-B590-4DAF-B583-B746B9C5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181C5D-EAAB-44CB-B9C6-608F6F4C8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995514-8CD1-4096-AED6-AD20B29AF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94174F-B432-43FB-86AD-CD18F0F42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9DDA73-6DE8-427F-8FC7-9EF8CD368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52F6395-EDC3-4B15-AA5E-E95B61DB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E8C5BF-A36A-4E03-8BAC-163D0856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E395CC-FA39-44D3-9EC3-F980237F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89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420CA-9998-401D-B07C-04CFB76F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11219C-C1A7-45D7-B3CB-4450C25E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00160B-EB71-4521-BAFE-4D3D8F40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642454-9C69-40AA-896D-85504204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80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E1DEF8-61AB-4011-B9F0-2181DA3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A5E96F-053F-4CFA-AA4A-4C5D81B1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2AE233-F2D9-4762-85C6-36A217BD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45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8FE55-83E5-455D-8DCE-5FB3D5B4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58A2C7-15F2-4C85-9F44-754B9CA0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BB49E-1124-4B91-A08C-F50C1091D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57D08E-9A50-4ABD-8F04-C7B34C57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C53CA8-508A-4824-935A-4BB3B155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0E16CB-039A-4BCE-8007-406EA292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9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FC470-03A8-4F02-8133-8B1938C0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92AEDD-FC54-4D2C-A031-DAA2AC25E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164928-D692-44B8-A0C3-963D9ACA4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E038FF-3769-4014-8E4D-9723E249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3CEA58-6922-4D8B-B57A-893A8214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447783-27C0-4861-A1C0-01F50A04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4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42CC78-C27E-4025-9CD4-2F86ADDD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B154DD-A9FC-4FA7-A8F7-5FE8B7A3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7AC0FD-FFE3-4891-A693-5FAA3B47A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88DC-9AAA-426E-A7A3-F65E807E3DC7}" type="datetimeFigureOut">
              <a:rPr lang="de-DE" smtClean="0"/>
              <a:t>12.09.23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7E392C-B190-4292-A506-0C7BCB1D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2D876F-27AA-4A21-95C8-9D1D37EA2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547A-F74F-4C57-9C3C-444610C75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5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jpeg"/><Relationship Id="rId7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9.jp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gif"/><Relationship Id="rId20" Type="http://schemas.openxmlformats.org/officeDocument/2006/relationships/image" Target="../media/image32.pn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24" Type="http://schemas.openxmlformats.org/officeDocument/2006/relationships/image" Target="../media/image36.jp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28" Type="http://schemas.openxmlformats.org/officeDocument/2006/relationships/image" Target="../media/image40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31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gif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Relationship Id="rId30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ECE42-E99D-4ABB-94D4-D99573C7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2324451"/>
            <a:ext cx="3197013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KLAUS</a:t>
            </a:r>
            <a:b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ROST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8ABAA3-7B62-4391-9914-FB33E9653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28" y="6432236"/>
            <a:ext cx="3814420" cy="242068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A73468-294B-443B-BBE4-1E0706931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77C61A4-5056-4894-9554-6E2CFBC4EA49}"/>
              </a:ext>
            </a:extLst>
          </p:cNvPr>
          <p:cNvSpPr txBox="1"/>
          <p:nvPr/>
        </p:nvSpPr>
        <p:spPr>
          <a:xfrm>
            <a:off x="4198444" y="1742283"/>
            <a:ext cx="7586873" cy="31426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SESSION 7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4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/>
              <a:t>Goldadern</a:t>
            </a:r>
            <a:endParaRPr lang="en-US" sz="4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4400" dirty="0"/>
          </a:p>
          <a:p>
            <a:pPr marL="685800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4400" dirty="0" err="1"/>
              <a:t>Sparpläne</a:t>
            </a:r>
            <a:endParaRPr lang="en-US" sz="4400" dirty="0"/>
          </a:p>
          <a:p>
            <a:pPr marL="685800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4400" dirty="0" err="1"/>
              <a:t>Ablaufende</a:t>
            </a:r>
            <a:r>
              <a:rPr lang="en-US" sz="4400" dirty="0"/>
              <a:t> LV’s</a:t>
            </a:r>
          </a:p>
        </p:txBody>
      </p:sp>
    </p:spTree>
    <p:extLst>
      <p:ext uri="{BB962C8B-B14F-4D97-AF65-F5344CB8AC3E}">
        <p14:creationId xmlns:p14="http://schemas.microsoft.com/office/powerpoint/2010/main" val="227586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721"/>
            <a:ext cx="9144000" cy="6462559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019AEF01-81CF-E8CA-E647-AD42C0C9B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5CBC4CDB-309B-65D1-3AEC-30E0ABA22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721"/>
            <a:ext cx="9144000" cy="6462559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2608C802-65A6-BE10-3721-740B083E5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E9C5F15B-C465-56AB-7B18-87816AE7A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0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721"/>
            <a:ext cx="9144000" cy="6462559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522D51-27A4-E017-C32E-E0B6A15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8D3FE540-E909-2BC2-C9C4-E37046B10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9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721"/>
            <a:ext cx="9144000" cy="6462559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487A6AB-B3E3-98EE-C33E-B632BBBC9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6EA39087-8C49-BABB-B112-991DB8573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721"/>
            <a:ext cx="9144000" cy="6462559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7706A387-9EA3-4B50-3D87-0C851E49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B0319945-9A51-FB99-969B-0B4CC7218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07569" y="2481216"/>
            <a:ext cx="153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Mtl. Sparrate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72269" y="3844963"/>
            <a:ext cx="103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250 €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95800" y="2481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Rendite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47123" y="3851756"/>
            <a:ext cx="79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6 %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86328" y="2481216"/>
            <a:ext cx="9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Jahre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77168" y="3840076"/>
            <a:ext cx="102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 Jahre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678213" y="248121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Endkapital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8560126" y="3840076"/>
            <a:ext cx="149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40.618,36 €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24001" y="815740"/>
            <a:ext cx="914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>
                <a:latin typeface="+mj-lt"/>
              </a:rPr>
              <a:t>Beispiel für einen flexiblen Ansparprozess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5" y="3064285"/>
            <a:ext cx="1191835" cy="78067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4" y="2930386"/>
            <a:ext cx="528800" cy="77496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86" y="2913265"/>
            <a:ext cx="745669" cy="76766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33" y="2893662"/>
            <a:ext cx="916354" cy="955707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01F544-156D-47BC-33E1-848A275F9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AE547378-FF3D-40AF-09C1-AE05D9837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74" y="2861571"/>
            <a:ext cx="718135" cy="7489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71134" y="2856469"/>
            <a:ext cx="502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Variante 2: Mit Eigenkapital aus dem Ansparprozess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65456" y="437792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260.000 €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93553" y="4377929"/>
            <a:ext cx="125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1.200 €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17784" y="436863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2,7 %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11122" y="4368637"/>
            <a:ext cx="13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Ca. 24 Jahre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841668" y="4368637"/>
            <a:ext cx="147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84.728,56 €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789916" y="4944309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82.263,23 €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874168" y="530491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- 30.000 €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789062" y="5846212"/>
            <a:ext cx="151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52.263,23 €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789916" y="3505182"/>
            <a:ext cx="176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Summe der </a:t>
            </a:r>
          </a:p>
          <a:p>
            <a:r>
              <a:rPr lang="de-DE" dirty="0"/>
              <a:t>bezahlten Zinsen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78" y="3438008"/>
            <a:ext cx="1191835" cy="78067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24" y="3451022"/>
            <a:ext cx="745669" cy="76766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24" y="3385487"/>
            <a:ext cx="528800" cy="77496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650033" y="4941597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Differenz: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423592" y="229919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300.000 €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49632" y="2292372"/>
            <a:ext cx="125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1.200 €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17784" y="22820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3 %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767106" y="2282086"/>
            <a:ext cx="13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Ca. 32 Jahre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658144" y="22804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166.991,79 €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718161" y="-86567"/>
            <a:ext cx="396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+mj-lt"/>
              </a:rPr>
              <a:t>Auswirkungen anhand eines Beispiels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780485" y="462563"/>
            <a:ext cx="29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Investition in eine Immobilie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57553" y="879383"/>
            <a:ext cx="347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Variante 1: kein/wenig Eigenkapital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699800" y="1436253"/>
            <a:ext cx="176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Summe der </a:t>
            </a:r>
          </a:p>
          <a:p>
            <a:r>
              <a:rPr lang="de-DE" dirty="0"/>
              <a:t>bezahlten Zinsen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46" y="1436252"/>
            <a:ext cx="1191835" cy="78067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57" y="1449266"/>
            <a:ext cx="745669" cy="7676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30" y="1383731"/>
            <a:ext cx="528800" cy="774966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2581530" y="5300628"/>
            <a:ext cx="620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Abzgl. aufgebrachtes Eigenkapital während des Ansparprozesses:</a:t>
            </a:r>
          </a:p>
        </p:txBody>
      </p:sp>
      <p:sp>
        <p:nvSpPr>
          <p:cNvPr id="33" name="Eingekerbter Pfeil nach rechts 32"/>
          <p:cNvSpPr/>
          <p:nvPr/>
        </p:nvSpPr>
        <p:spPr>
          <a:xfrm>
            <a:off x="7251434" y="5754455"/>
            <a:ext cx="978408" cy="484632"/>
          </a:xfrm>
          <a:prstGeom prst="notch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90" y="1375476"/>
            <a:ext cx="843812" cy="90223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57" y="3451021"/>
            <a:ext cx="843812" cy="902230"/>
          </a:xfrm>
          <a:prstGeom prst="rect">
            <a:avLst/>
          </a:prstGeom>
        </p:spPr>
      </p:pic>
      <p:sp>
        <p:nvSpPr>
          <p:cNvPr id="3" name="Nach rechts gekrümmter Pfeil 2"/>
          <p:cNvSpPr/>
          <p:nvPr/>
        </p:nvSpPr>
        <p:spPr>
          <a:xfrm>
            <a:off x="1677028" y="2466753"/>
            <a:ext cx="731520" cy="169370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637">
            <a:off x="10053730" y="5679456"/>
            <a:ext cx="502438" cy="341958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8850104" y="5648081"/>
            <a:ext cx="1385526" cy="71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BF1DAA-D79F-1589-5A42-A444F0193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28" name="Inhaltsplatzhalter 4">
            <a:extLst>
              <a:ext uri="{FF2B5EF4-FFF2-40B4-BE49-F238E27FC236}">
                <a16:creationId xmlns:a16="http://schemas.microsoft.com/office/drawing/2014/main" id="{C217537A-DA01-D1C2-A11C-894BCF3B2F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08579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32" grpId="0"/>
      <p:bldP spid="33" grpId="0" animBg="1"/>
      <p:bldP spid="3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15481" y="-21920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400" dirty="0"/>
              <a:t>Idee:</a:t>
            </a:r>
          </a:p>
          <a:p>
            <a:pPr algn="ctr"/>
            <a:r>
              <a:rPr lang="de-DE" sz="3400" dirty="0"/>
              <a:t>Der Investmentsparplan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86901" y="4424203"/>
            <a:ext cx="144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Markt: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58066"/>
              </p:ext>
            </p:extLst>
          </p:nvPr>
        </p:nvGraphicFramePr>
        <p:xfrm>
          <a:off x="2855640" y="3857025"/>
          <a:ext cx="6480720" cy="226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51566" y="3796865"/>
            <a:ext cx="258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Ausgabeaufschlag 4 – 6 %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84033" y="3796865"/>
            <a:ext cx="232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 Ausgabeaufschlag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42796" y="4172475"/>
            <a:ext cx="28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Kapitalanlagekosten: ca. 3 %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17990" y="4185397"/>
            <a:ext cx="22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Gesamtkosten: ca. 2 %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58896" y="5321011"/>
            <a:ext cx="323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Eingeschränkte Produktauswahl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84032" y="529974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Freie Produktauswahl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03713" y="4543374"/>
            <a:ext cx="17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 </a:t>
            </a:r>
            <a:r>
              <a:rPr lang="de-DE" dirty="0" err="1"/>
              <a:t>Rebalancing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129921" y="4562703"/>
            <a:ext cx="286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Automatisiertes </a:t>
            </a:r>
            <a:r>
              <a:rPr lang="de-DE" dirty="0" err="1"/>
              <a:t>Rebalancing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251566" y="4939701"/>
            <a:ext cx="231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Versteckte Provisionen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76692" y="4937622"/>
            <a:ext cx="260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Völlige Kostentransparenz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023993" y="5758967"/>
            <a:ext cx="332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Wissenschaftl</a:t>
            </a:r>
            <a:r>
              <a:rPr lang="de-DE" dirty="0"/>
              <a:t>. Investment-Ansatz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564504" y="1247372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Vorteile: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799857" y="1247372"/>
            <a:ext cx="358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– Höhe des Sparbetrags frei wählbar</a:t>
            </a:r>
          </a:p>
        </p:txBody>
      </p:sp>
      <p:sp>
        <p:nvSpPr>
          <p:cNvPr id="21" name="Textfeld 20"/>
          <p:cNvSpPr txBox="1"/>
          <p:nvPr/>
        </p:nvSpPr>
        <p:spPr>
          <a:xfrm flipH="1">
            <a:off x="4811310" y="1616704"/>
            <a:ext cx="35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– Zuzahlungen jederzeit möglich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811310" y="2038489"/>
            <a:ext cx="3102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– Entnahmen jederzeit möglich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811310" y="2414850"/>
            <a:ext cx="23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– Online Depot-Einsicht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811310" y="2843644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– Keine Laufzeiten</a:t>
            </a:r>
          </a:p>
        </p:txBody>
      </p:sp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7C202C-5C3E-A857-8189-4A79076B3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FAFDD58D-518C-EC8A-BF79-D7A87ECEE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16873"/>
            <a:ext cx="3814420" cy="24206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70ACD745-3246-F571-E561-7256A4D9BCF6}"/>
              </a:ext>
            </a:extLst>
          </p:cNvPr>
          <p:cNvSpPr txBox="1"/>
          <p:nvPr/>
        </p:nvSpPr>
        <p:spPr>
          <a:xfrm>
            <a:off x="9532225" y="4475957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wir:</a:t>
            </a:r>
          </a:p>
        </p:txBody>
      </p:sp>
    </p:spTree>
    <p:extLst>
      <p:ext uri="{BB962C8B-B14F-4D97-AF65-F5344CB8AC3E}">
        <p14:creationId xmlns:p14="http://schemas.microsoft.com/office/powerpoint/2010/main" val="33619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9858AB-8CD2-4DEA-9569-BE45321EA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3DDF30C9-ED20-4516-B8F8-8B454575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5D7AAD-5257-BFDD-D304-2DF7EF17E9E3}"/>
              </a:ext>
            </a:extLst>
          </p:cNvPr>
          <p:cNvSpPr txBox="1"/>
          <p:nvPr/>
        </p:nvSpPr>
        <p:spPr>
          <a:xfrm>
            <a:off x="421105" y="673763"/>
            <a:ext cx="108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ABLAUFENDE LVs</a:t>
            </a:r>
          </a:p>
        </p:txBody>
      </p:sp>
    </p:spTree>
    <p:extLst>
      <p:ext uri="{BB962C8B-B14F-4D97-AF65-F5344CB8AC3E}">
        <p14:creationId xmlns:p14="http://schemas.microsoft.com/office/powerpoint/2010/main" val="222711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9858AB-8CD2-4DEA-9569-BE45321EA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3DDF30C9-ED20-4516-B8F8-8B454575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770B61A-4F21-4809-8B59-BEAD1FF820B6}"/>
              </a:ext>
            </a:extLst>
          </p:cNvPr>
          <p:cNvSpPr txBox="1"/>
          <p:nvPr/>
        </p:nvSpPr>
        <p:spPr>
          <a:xfrm>
            <a:off x="548402" y="692359"/>
            <a:ext cx="1109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Q&amp;As</a:t>
            </a:r>
          </a:p>
        </p:txBody>
      </p:sp>
    </p:spTree>
    <p:extLst>
      <p:ext uri="{BB962C8B-B14F-4D97-AF65-F5344CB8AC3E}">
        <p14:creationId xmlns:p14="http://schemas.microsoft.com/office/powerpoint/2010/main" val="413543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52CE6CB-57C6-8848-0E10-BEFC7B72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66C5A00F-2155-9D73-D12A-2C14CFF7F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460347B-3302-310F-24D1-1A00FA9D7F2C}"/>
              </a:ext>
            </a:extLst>
          </p:cNvPr>
          <p:cNvSpPr txBox="1"/>
          <p:nvPr/>
        </p:nvSpPr>
        <p:spPr>
          <a:xfrm>
            <a:off x="548402" y="692359"/>
            <a:ext cx="220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Sparpläne</a:t>
            </a:r>
          </a:p>
        </p:txBody>
      </p:sp>
      <p:pic>
        <p:nvPicPr>
          <p:cNvPr id="1028" name="Picture 4" descr="Quellbild anzeigen">
            <a:extLst>
              <a:ext uri="{FF2B5EF4-FFF2-40B4-BE49-F238E27FC236}">
                <a16:creationId xmlns:a16="http://schemas.microsoft.com/office/drawing/2014/main" id="{39250957-7BAA-7F66-CB94-08F82F9F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09" y="1738311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2DCD02B-17F4-9845-B0C6-E36720559AA2}"/>
              </a:ext>
            </a:extLst>
          </p:cNvPr>
          <p:cNvSpPr txBox="1"/>
          <p:nvPr/>
        </p:nvSpPr>
        <p:spPr>
          <a:xfrm>
            <a:off x="6095999" y="2491496"/>
            <a:ext cx="44057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Reich wirst Du nicht durch das, </a:t>
            </a:r>
          </a:p>
          <a:p>
            <a:pPr algn="ctr"/>
            <a:r>
              <a:rPr 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 Du verdienst, </a:t>
            </a:r>
          </a:p>
          <a:p>
            <a:pPr algn="ctr"/>
            <a:r>
              <a:rPr 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sondern durch das, </a:t>
            </a:r>
          </a:p>
          <a:p>
            <a:pPr algn="ctr"/>
            <a:r>
              <a:rPr 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 Du nicht ausgibst. </a:t>
            </a:r>
          </a:p>
          <a:p>
            <a:pPr algn="ctr"/>
            <a:r>
              <a:rPr lang="de-DE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Henry Ford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707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2400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+mj-lt"/>
              </a:rPr>
              <a:t>Kapital ist notwendig!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60113" y="1852616"/>
            <a:ext cx="363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Variante 1:	</a:t>
            </a:r>
            <a:r>
              <a:rPr lang="de-DE" sz="2400" b="1" dirty="0"/>
              <a:t>Lottogewinn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60113" y="3460515"/>
            <a:ext cx="47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Variante 2:	</a:t>
            </a:r>
            <a:r>
              <a:rPr lang="de-DE" sz="2400" b="1" dirty="0"/>
              <a:t>„Richtiger“ Partner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60113" y="5085185"/>
            <a:ext cx="292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Variante 3:	</a:t>
            </a:r>
            <a:r>
              <a:rPr lang="de-DE" sz="2400" b="1" dirty="0"/>
              <a:t>Sparen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1396500"/>
            <a:ext cx="2517373" cy="15160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095536"/>
            <a:ext cx="2517374" cy="1557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653137"/>
            <a:ext cx="2517374" cy="1596285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EC568A-9D09-34A5-7FB4-4C0530495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0B461FA9-711A-09CF-4DD8-E586ECE21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60" y="1123160"/>
            <a:ext cx="4322064" cy="43220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Sparprozess – Was ist wichtig?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24000" y="562611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Das magische Dreieck der Kapitalanlage!!!</a:t>
            </a:r>
          </a:p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AA548E4-C77E-4BCA-D2A2-24659EA14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DEF19D47-FCF7-D8CE-EA0E-A705073E3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3918815-D878-01D4-8C5F-27C80A6B5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B63F252D-5AC8-21AD-89FD-452AA01D9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42A1AC5-F4DC-1BF2-C955-64A8DB685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8" y="304801"/>
            <a:ext cx="11155645" cy="56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6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015764" y="308454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199561" y="3100318"/>
            <a:ext cx="119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Jahre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51596" y="3100318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Inflation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63764" y="3100318"/>
            <a:ext cx="148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Guthaben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44624" y="3094282"/>
            <a:ext cx="15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Kaufkraft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39428" y="3463614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025968" y="3832946"/>
            <a:ext cx="150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039428" y="4211796"/>
            <a:ext cx="149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35958" y="3469650"/>
            <a:ext cx="152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3 %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535958" y="3806716"/>
            <a:ext cx="152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3 %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43776" y="4192531"/>
            <a:ext cx="152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3 %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071583" y="3469650"/>
            <a:ext cx="14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10.000 €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063765" y="3832946"/>
            <a:ext cx="14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10.000 €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71584" y="4176048"/>
            <a:ext cx="14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10.000 €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575932" y="3437384"/>
            <a:ext cx="147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9.700 €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75932" y="3811106"/>
            <a:ext cx="15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8.587,34 €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588180" y="4211796"/>
            <a:ext cx="15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7.374,24 €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24000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Was macht die Inflation mit meinem gesparten Geld?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09" y="1196752"/>
            <a:ext cx="1847088" cy="141732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6C2FA9-DA4C-6D8A-A226-3291CA191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9054FBD-A4CB-BAD9-E093-6F550E321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E1D4-6E4F-48FA-9B24-F47EBED95188}" type="slidenum">
              <a:rPr lang="de-DE" smtClean="0"/>
              <a:t>7</a:t>
            </a:fld>
            <a:endParaRPr lang="de-DE"/>
          </a:p>
        </p:txBody>
      </p:sp>
      <p:sp>
        <p:nvSpPr>
          <p:cNvPr id="6" name="Flussdiagramm: Alternativer Prozess 5"/>
          <p:cNvSpPr/>
          <p:nvPr/>
        </p:nvSpPr>
        <p:spPr>
          <a:xfrm>
            <a:off x="8518516" y="958064"/>
            <a:ext cx="2016224" cy="612647"/>
          </a:xfrm>
          <a:prstGeom prst="flowChartAlternateProcess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Private Haushalte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89" y="225422"/>
            <a:ext cx="1128383" cy="701799"/>
          </a:xfrm>
          <a:prstGeom prst="rect">
            <a:avLst/>
          </a:prstGeom>
        </p:spPr>
      </p:pic>
      <p:sp>
        <p:nvSpPr>
          <p:cNvPr id="8" name="Flussdiagramm: Alternativer Prozess 7"/>
          <p:cNvSpPr/>
          <p:nvPr/>
        </p:nvSpPr>
        <p:spPr>
          <a:xfrm>
            <a:off x="1735327" y="5649900"/>
            <a:ext cx="1800200" cy="612648"/>
          </a:xfrm>
          <a:prstGeom prst="flowChartAlternateProcess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Unternehmen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77" y="4768063"/>
            <a:ext cx="815381" cy="849355"/>
          </a:xfrm>
          <a:prstGeom prst="rect">
            <a:avLst/>
          </a:prstGeom>
        </p:spPr>
      </p:pic>
      <p:sp>
        <p:nvSpPr>
          <p:cNvPr id="10" name="Flussdiagramm: Alternativer Prozess 9"/>
          <p:cNvSpPr/>
          <p:nvPr/>
        </p:nvSpPr>
        <p:spPr>
          <a:xfrm>
            <a:off x="1775520" y="947607"/>
            <a:ext cx="1296144" cy="612648"/>
          </a:xfrm>
          <a:prstGeom prst="flowChartAlternateProcess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Staat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00982"/>
            <a:ext cx="751780" cy="69539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 rot="19876646">
            <a:off x="5401262" y="2641917"/>
            <a:ext cx="1169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Arbeitskraft</a:t>
            </a:r>
          </a:p>
        </p:txBody>
      </p:sp>
      <p:sp>
        <p:nvSpPr>
          <p:cNvPr id="13" name="Textfeld 12"/>
          <p:cNvSpPr txBox="1"/>
          <p:nvPr/>
        </p:nvSpPr>
        <p:spPr>
          <a:xfrm rot="19922539">
            <a:off x="5951720" y="2793261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Gehalt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4349606" y="2148894"/>
            <a:ext cx="3186554" cy="17121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5317430" y="2148894"/>
            <a:ext cx="2720339" cy="1463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4215809" y="3114950"/>
            <a:ext cx="3024336" cy="1656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19869105">
            <a:off x="5620704" y="3322962"/>
            <a:ext cx="125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Konsum</a:t>
            </a:r>
          </a:p>
        </p:txBody>
      </p:sp>
      <p:sp>
        <p:nvSpPr>
          <p:cNvPr id="18" name="Textfeld 17"/>
          <p:cNvSpPr txBox="1"/>
          <p:nvPr/>
        </p:nvSpPr>
        <p:spPr>
          <a:xfrm rot="19911832">
            <a:off x="5775548" y="3631662"/>
            <a:ext cx="944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Produkte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5861774" y="2708920"/>
            <a:ext cx="2656742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6200000">
            <a:off x="1936577" y="3322962"/>
            <a:ext cx="918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Abgaben</a:t>
            </a: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277596" y="3396051"/>
            <a:ext cx="337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Infrastruktur/Sicherheit/Subventionen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2167542" y="1844825"/>
            <a:ext cx="1" cy="30247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2558657" y="1714914"/>
            <a:ext cx="0" cy="3298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169624" y="930206"/>
            <a:ext cx="918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Abgaben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439518" y="405619"/>
            <a:ext cx="254668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de-DE" sz="1600" dirty="0"/>
              <a:t>Arbeitskraft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3729148" y="692696"/>
            <a:ext cx="35909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778800" y="1218238"/>
            <a:ext cx="310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Infrastruktur/Sicherheit/Förderung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367268" y="642174"/>
            <a:ext cx="1864637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de-DE" sz="1600" dirty="0"/>
              <a:t>Bezüge</a:t>
            </a:r>
            <a:endParaRPr lang="de-DE" dirty="0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3773542" y="1506270"/>
            <a:ext cx="361860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3791744" y="930206"/>
            <a:ext cx="361860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3729148" y="1218238"/>
            <a:ext cx="35909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7993812" y="4313920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Zins aktuell:	0,5 %</a:t>
            </a:r>
          </a:p>
        </p:txBody>
      </p:sp>
      <p:sp>
        <p:nvSpPr>
          <p:cNvPr id="33" name="Flussdiagramm: Alternativer Prozess 32"/>
          <p:cNvSpPr/>
          <p:nvPr/>
        </p:nvSpPr>
        <p:spPr>
          <a:xfrm>
            <a:off x="9152135" y="3435338"/>
            <a:ext cx="914400" cy="48566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Sparen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993812" y="4581128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Inflation:	                -2,5 %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993812" y="4905822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Differenz	                -2,0 %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9526628" y="1844824"/>
            <a:ext cx="0" cy="12701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7248128" y="162177"/>
            <a:ext cx="0" cy="2434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7248128" y="524158"/>
            <a:ext cx="0" cy="2434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7248128" y="908721"/>
            <a:ext cx="0" cy="2434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7248128" y="1247275"/>
            <a:ext cx="0" cy="2434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7249088" y="1601382"/>
            <a:ext cx="0" cy="2434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8889859" y="2501238"/>
            <a:ext cx="262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9264352" y="2501238"/>
            <a:ext cx="262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9730779" y="2499799"/>
            <a:ext cx="262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10196920" y="2499799"/>
            <a:ext cx="262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8518516" y="2492896"/>
            <a:ext cx="262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8137980" y="2492896"/>
            <a:ext cx="262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7752184" y="2492896"/>
            <a:ext cx="262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ogen 48"/>
          <p:cNvSpPr/>
          <p:nvPr/>
        </p:nvSpPr>
        <p:spPr>
          <a:xfrm rot="10122085">
            <a:off x="7117109" y="1565499"/>
            <a:ext cx="914400" cy="914400"/>
          </a:xfrm>
          <a:prstGeom prst="arc">
            <a:avLst>
              <a:gd name="adj1" fmla="val 16200000"/>
              <a:gd name="adj2" fmla="val 19652427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49"/>
          <p:cNvCxnSpPr/>
          <p:nvPr/>
        </p:nvCxnSpPr>
        <p:spPr>
          <a:xfrm>
            <a:off x="7249088" y="1997225"/>
            <a:ext cx="0" cy="2434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49" y="5323015"/>
            <a:ext cx="766483" cy="763303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48714A6-8D70-E265-A920-BF4E1F354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52" name="Inhaltsplatzhalter 4">
            <a:extLst>
              <a:ext uri="{FF2B5EF4-FFF2-40B4-BE49-F238E27FC236}">
                <a16:creationId xmlns:a16="http://schemas.microsoft.com/office/drawing/2014/main" id="{79C9DA7D-C58B-D45F-62DD-CFB3428155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13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0" grpId="0"/>
      <p:bldP spid="21" grpId="0"/>
      <p:bldP spid="24" grpId="0"/>
      <p:bldP spid="25" grpId="0"/>
      <p:bldP spid="27" grpId="0"/>
      <p:bldP spid="28" grpId="0"/>
      <p:bldP spid="32" grpId="0"/>
      <p:bldP spid="33" grpId="0" animBg="1"/>
      <p:bldP spid="34" grpId="0"/>
      <p:bldP spid="35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29" y="3015021"/>
            <a:ext cx="934267" cy="6228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3736365"/>
            <a:ext cx="1426119" cy="142611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25" y="1769597"/>
            <a:ext cx="1417387" cy="14173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88" y="1710582"/>
            <a:ext cx="1474369" cy="7859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6" y="4975696"/>
            <a:ext cx="1071245" cy="48950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49" y="-874"/>
            <a:ext cx="842242" cy="86455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24" y="6115960"/>
            <a:ext cx="1235180" cy="44980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10" y="1131788"/>
            <a:ext cx="902110" cy="65117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-89547"/>
            <a:ext cx="1040904" cy="104090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-14543"/>
            <a:ext cx="1287868" cy="96590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3" y="1129809"/>
            <a:ext cx="1846154" cy="45692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56" y="2363593"/>
            <a:ext cx="845840" cy="63438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59" y="1952800"/>
            <a:ext cx="1292925" cy="63414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63" y="3601065"/>
            <a:ext cx="988677" cy="49940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90" y="4118344"/>
            <a:ext cx="1310055" cy="38904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61" y="5654781"/>
            <a:ext cx="714375" cy="709613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99" y="4551309"/>
            <a:ext cx="1468788" cy="38997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00" y="5564290"/>
            <a:ext cx="1188965" cy="408131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27313"/>
            <a:ext cx="1101267" cy="1101267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00" y="863679"/>
            <a:ext cx="844048" cy="865171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1892220" y="50370"/>
            <a:ext cx="955773" cy="6024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Autos</a:t>
            </a:r>
          </a:p>
        </p:txBody>
      </p:sp>
      <p:sp>
        <p:nvSpPr>
          <p:cNvPr id="31" name="Flussdiagramm: Alternativer Prozess 30"/>
          <p:cNvSpPr/>
          <p:nvPr/>
        </p:nvSpPr>
        <p:spPr>
          <a:xfrm>
            <a:off x="1751215" y="1089046"/>
            <a:ext cx="1978355" cy="6126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Mobilfunk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1751214" y="2151575"/>
            <a:ext cx="1944216" cy="5768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Mobiltelefone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8542848" y="5833245"/>
            <a:ext cx="1683087" cy="5293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Medikamente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1775521" y="4010355"/>
            <a:ext cx="1212143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Energie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1751214" y="4874452"/>
            <a:ext cx="1528478" cy="5256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Lebensmittel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1775520" y="5804537"/>
            <a:ext cx="1368152" cy="5347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Internet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8497742" y="75962"/>
            <a:ext cx="1728192" cy="5768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Kreditkarten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9267049" y="1150133"/>
            <a:ext cx="914400" cy="54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Urlaub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9267050" y="2151575"/>
            <a:ext cx="958885" cy="529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Banken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8371656" y="3152611"/>
            <a:ext cx="1835696" cy="6531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Versicherungen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8695404" y="4206333"/>
            <a:ext cx="153053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Sportartikel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1833054" y="3143864"/>
            <a:ext cx="1382626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Computer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8465919" y="5124271"/>
            <a:ext cx="1691231" cy="5256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Konsum</a:t>
            </a: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56" y="2498187"/>
            <a:ext cx="1866412" cy="699904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1" y="5899416"/>
            <a:ext cx="903152" cy="56222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074251"/>
            <a:ext cx="1206218" cy="891294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3720117"/>
            <a:ext cx="1558486" cy="83119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70" y="4551310"/>
            <a:ext cx="1029424" cy="958313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730435"/>
            <a:ext cx="1485752" cy="1073042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3" y="2586944"/>
            <a:ext cx="1231436" cy="813096"/>
          </a:xfrm>
          <a:prstGeom prst="rect">
            <a:avLst/>
          </a:prstGeom>
        </p:spPr>
      </p:pic>
      <p:pic>
        <p:nvPicPr>
          <p:cNvPr id="51" name="Picture 2" descr="C:\Users\Klaus Rost\Desktop\index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01" y="1372308"/>
            <a:ext cx="688444" cy="6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7ECF39-8D93-DD6F-14CB-CBEFD2890CC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BC39489F-C728-DF14-2063-660AE98DAD5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1124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721"/>
            <a:ext cx="9144000" cy="6462559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89490A3-07AC-5740-5D5F-4378D90C6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4" y="6009134"/>
            <a:ext cx="1343212" cy="685896"/>
          </a:xfrm>
          <a:prstGeom prst="rect">
            <a:avLst/>
          </a:prstGeo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70EB348E-27E0-7C56-18F7-94D12B9F0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4" y="6452962"/>
            <a:ext cx="3814420" cy="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Breitbild</PresentationFormat>
  <Paragraphs>123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KLAUS ROST</vt:lpstr>
      <vt:lpstr>PowerPoint-Präsentation</vt:lpstr>
      <vt:lpstr>PowerPoint-Präsentation</vt:lpstr>
      <vt:lpstr>Sparprozess – Was ist wichtig?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Hänseler | KlaRo Finanzberatung</dc:creator>
  <cp:lastModifiedBy>Klaus Rost | KlaRo Finanzberatung</cp:lastModifiedBy>
  <cp:revision>2</cp:revision>
  <dcterms:created xsi:type="dcterms:W3CDTF">2022-03-22T11:58:09Z</dcterms:created>
  <dcterms:modified xsi:type="dcterms:W3CDTF">2023-09-12T06:13:03Z</dcterms:modified>
</cp:coreProperties>
</file>