
<file path=[Content_Types].xml><?xml version="1.0" encoding="utf-8"?>
<Types xmlns="http://schemas.openxmlformats.org/package/2006/content-types">
  <Default Extension="glb" ContentType="model/gltf.binary"/>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89" r:id="rId3"/>
    <p:sldId id="294" r:id="rId4"/>
    <p:sldId id="523" r:id="rId5"/>
    <p:sldId id="295" r:id="rId6"/>
    <p:sldId id="291" r:id="rId7"/>
    <p:sldId id="524" r:id="rId8"/>
    <p:sldId id="296" r:id="rId9"/>
    <p:sldId id="522" r:id="rId10"/>
    <p:sldId id="297" r:id="rId11"/>
    <p:sldId id="527" r:id="rId12"/>
    <p:sldId id="526" r:id="rId13"/>
    <p:sldId id="293" r:id="rId14"/>
    <p:sldId id="532" r:id="rId15"/>
    <p:sldId id="528" r:id="rId16"/>
    <p:sldId id="530" r:id="rId17"/>
    <p:sldId id="529" r:id="rId18"/>
    <p:sldId id="531" r:id="rId19"/>
    <p:sldId id="525" r:id="rId2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4941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9072CB-80A2-4FE2-952B-27EA2CB8D2C7}" v="7" dt="2023-08-22T07:37:21.2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na Hänseler | KlaRo Finanzberatung" userId="138db142-9f75-4440-8388-e895ebddeebb" providerId="ADAL" clId="{529072CB-80A2-4FE2-952B-27EA2CB8D2C7}"/>
    <pc:docChg chg="modSld">
      <pc:chgData name="Lena Hänseler | KlaRo Finanzberatung" userId="138db142-9f75-4440-8388-e895ebddeebb" providerId="ADAL" clId="{529072CB-80A2-4FE2-952B-27EA2CB8D2C7}" dt="2023-08-22T07:37:21.217" v="10" actId="20577"/>
      <pc:docMkLst>
        <pc:docMk/>
      </pc:docMkLst>
      <pc:sldChg chg="modSp mod">
        <pc:chgData name="Lena Hänseler | KlaRo Finanzberatung" userId="138db142-9f75-4440-8388-e895ebddeebb" providerId="ADAL" clId="{529072CB-80A2-4FE2-952B-27EA2CB8D2C7}" dt="2023-08-21T10:58:46.914" v="3" actId="20577"/>
        <pc:sldMkLst>
          <pc:docMk/>
          <pc:sldMk cId="2275860674" sldId="257"/>
        </pc:sldMkLst>
        <pc:spChg chg="mod">
          <ac:chgData name="Lena Hänseler | KlaRo Finanzberatung" userId="138db142-9f75-4440-8388-e895ebddeebb" providerId="ADAL" clId="{529072CB-80A2-4FE2-952B-27EA2CB8D2C7}" dt="2023-08-21T10:58:46.914" v="3" actId="20577"/>
          <ac:spMkLst>
            <pc:docMk/>
            <pc:sldMk cId="2275860674" sldId="257"/>
            <ac:spMk id="11" creationId="{E77C61A4-5056-4894-9554-6E2CFBC4EA49}"/>
          </ac:spMkLst>
        </pc:spChg>
      </pc:sldChg>
      <pc:sldChg chg="modSp">
        <pc:chgData name="Lena Hänseler | KlaRo Finanzberatung" userId="138db142-9f75-4440-8388-e895ebddeebb" providerId="ADAL" clId="{529072CB-80A2-4FE2-952B-27EA2CB8D2C7}" dt="2023-08-22T07:37:21.217" v="10" actId="20577"/>
        <pc:sldMkLst>
          <pc:docMk/>
          <pc:sldMk cId="3057662575" sldId="532"/>
        </pc:sldMkLst>
        <pc:spChg chg="mod">
          <ac:chgData name="Lena Hänseler | KlaRo Finanzberatung" userId="138db142-9f75-4440-8388-e895ebddeebb" providerId="ADAL" clId="{529072CB-80A2-4FE2-952B-27EA2CB8D2C7}" dt="2023-08-22T07:37:21.217" v="10" actId="20577"/>
          <ac:spMkLst>
            <pc:docMk/>
            <pc:sldMk cId="3057662575" sldId="532"/>
            <ac:spMk id="34" creationId="{101E0ED6-4F0C-D5D4-7144-897A39FD7A5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DA142F-6E72-4D2A-B1F4-70543162EAF7}" type="datetimeFigureOut">
              <a:rPr lang="de-DE" smtClean="0"/>
              <a:t>22.08.2023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AC6F9A-498A-41AB-8062-20879E928500}" type="slidenum">
              <a:rPr lang="de-DE" smtClean="0"/>
              <a:t>‹#›</a:t>
            </a:fld>
            <a:endParaRPr lang="de-DE"/>
          </a:p>
        </p:txBody>
      </p:sp>
    </p:spTree>
    <p:extLst>
      <p:ext uri="{BB962C8B-B14F-4D97-AF65-F5344CB8AC3E}">
        <p14:creationId xmlns:p14="http://schemas.microsoft.com/office/powerpoint/2010/main" val="1451735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313" y="744538"/>
            <a:ext cx="6619875" cy="3724275"/>
          </a:xfrm>
        </p:spPr>
      </p:sp>
      <p:sp>
        <p:nvSpPr>
          <p:cNvPr id="3" name="Notes Placeholder 2"/>
          <p:cNvSpPr>
            <a:spLocks noGrp="1"/>
          </p:cNvSpPr>
          <p:nvPr>
            <p:ph type="body" idx="1"/>
          </p:nvPr>
        </p:nvSpPr>
        <p:spPr/>
        <p:txBody>
          <a:bodyPr>
            <a:normAutofit/>
          </a:bodyPr>
          <a:lstStyle/>
          <a:p>
            <a:pPr defTabSz="1006163">
              <a:defRPr/>
            </a:pPr>
            <a:r>
              <a:rPr lang="de-DE" sz="1000" noProof="0">
                <a:solidFill>
                  <a:schemeClr val="tx1"/>
                </a:solidFill>
                <a:latin typeface="Arial" pitchFamily="34" charset="0"/>
                <a:cs typeface="Arial" panose="020B0604020202020204" pitchFamily="34" charset="0"/>
              </a:rPr>
              <a:t>Gesprächsleitfaden:</a:t>
            </a:r>
          </a:p>
          <a:p>
            <a:endParaRPr lang="de-DE" sz="1000">
              <a:latin typeface="Arial" pitchFamily="34" charset="0"/>
              <a:cs typeface="Arial" pitchFamily="34" charset="0"/>
            </a:endParaRPr>
          </a:p>
          <a:p>
            <a:r>
              <a:rPr lang="de-DE" sz="1000">
                <a:latin typeface="Arial" pitchFamily="34" charset="0"/>
                <a:cs typeface="Arial" pitchFamily="34" charset="0"/>
              </a:rPr>
              <a:t>Wie vermessen wir die Welt? Nur die jeweilige Größe der Landfläche zu berücksichtigen kann Anlageentscheidungen verzerren. Ein direkter Vergleich der Märkte verschiedener Nationen kann jedoch für einige überraschende Ergebnisse sorgen. Maßstäbe wie Bevölkerung, Bruttoinlandsprodukt oder Exporte zeigen nicht unmittelbar die Größe oder Tauglichkeit der Investments in einen bestimmten Markt. </a:t>
            </a:r>
          </a:p>
          <a:p>
            <a:endParaRPr lang="de-DE" sz="1000">
              <a:latin typeface="Arial" pitchFamily="34" charset="0"/>
              <a:cs typeface="Arial" pitchFamily="34" charset="0"/>
            </a:endParaRPr>
          </a:p>
          <a:p>
            <a:r>
              <a:rPr lang="de-DE" sz="1000">
                <a:latin typeface="Arial" pitchFamily="34" charset="0"/>
                <a:cs typeface="Arial" pitchFamily="34" charset="0"/>
              </a:rPr>
              <a:t>Diese kartografische Darstellung veranschaulicht das Verhältnis von weltweiten Aktieninvestmentmöglichkeiten. Die Größe der einzelnen Länder wurde angepasst, um die relative Marktkapitalisierung widerzuspiegeln. Natürlich ist die Welt ständig in Bewegung – es gibt keine feste Beziehung zwischen Märkten und ihr Anteil an der weltweiten Marktkapitalisierung kann sich im Laufe der Zeit ändern. Die Welt auf diese Art zu betrachten zeigt jedoch die Bedeutung von Diversifikation in einem neuen Licht und hilft dabei, Allokationsentscheidungen zu treffen.</a:t>
            </a:r>
          </a:p>
          <a:p>
            <a:endParaRPr lang="de-DE" sz="1000">
              <a:latin typeface="Arial" pitchFamily="34" charset="0"/>
              <a:cs typeface="Arial" pitchFamily="34" charset="0"/>
            </a:endParaRPr>
          </a:p>
          <a:p>
            <a:r>
              <a:rPr lang="de-DE" sz="1000" baseline="0">
                <a:latin typeface="Arial" panose="020B0604020202020204" pitchFamily="34" charset="0"/>
                <a:cs typeface="Arial" panose="020B0604020202020204" pitchFamily="34" charset="0"/>
              </a:rPr>
              <a:t>Die Marktkapitalisierung eines Landes spiegelt den Gesamtwert aller von börsennotierten Unternehmen ausgegebenen Aktien wider und wird berechnet durch den aktuellen Aktienkurs multipliziert mit der Anzahl der ausgegebenen Aktien.</a:t>
            </a:r>
            <a:endParaRPr lang="de-DE" sz="1000">
              <a:latin typeface="Arial" pitchFamily="34" charset="0"/>
              <a:ea typeface="MS PGothic" pitchFamily="34" charset="-128"/>
              <a:cs typeface="Arial" pitchFamily="34" charset="0"/>
            </a:endParaRPr>
          </a:p>
        </p:txBody>
      </p:sp>
      <p:sp>
        <p:nvSpPr>
          <p:cNvPr id="4" name="Slide Number Placeholder 3"/>
          <p:cNvSpPr>
            <a:spLocks noGrp="1"/>
          </p:cNvSpPr>
          <p:nvPr>
            <p:ph type="sldNum" sz="quarter" idx="10"/>
          </p:nvPr>
        </p:nvSpPr>
        <p:spPr/>
        <p:txBody>
          <a:bodyPr/>
          <a:lstStyle/>
          <a:p>
            <a:pPr>
              <a:spcBef>
                <a:spcPct val="0"/>
              </a:spcBef>
              <a:spcAft>
                <a:spcPct val="0"/>
              </a:spcAft>
            </a:pPr>
            <a:fld id="{37AB79C2-8ECC-418E-93C1-0C5021575BE9}" type="slidenum">
              <a:rPr lang="en-US" smtClean="0">
                <a:solidFill>
                  <a:srgbClr val="000000"/>
                </a:solidFill>
                <a:latin typeface="Arial"/>
              </a:rPr>
              <a:pPr>
                <a:spcBef>
                  <a:spcPct val="0"/>
                </a:spcBef>
                <a:spcAft>
                  <a:spcPct val="0"/>
                </a:spcAft>
              </a:pPr>
              <a:t>9</a:t>
            </a:fld>
            <a:endParaRPr lang="en-US">
              <a:solidFill>
                <a:srgbClr val="000000"/>
              </a:solidFill>
              <a:latin typeface="Arial"/>
            </a:endParaRPr>
          </a:p>
        </p:txBody>
      </p:sp>
    </p:spTree>
    <p:extLst>
      <p:ext uri="{BB962C8B-B14F-4D97-AF65-F5344CB8AC3E}">
        <p14:creationId xmlns:p14="http://schemas.microsoft.com/office/powerpoint/2010/main" val="3856463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49D677-09EA-4F5C-957A-9BCE0A0688A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ED7A5AA7-253D-4991-A92D-93D3347909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E3EEDE22-FC02-4BC0-B73C-EE9543FC032E}"/>
              </a:ext>
            </a:extLst>
          </p:cNvPr>
          <p:cNvSpPr>
            <a:spLocks noGrp="1"/>
          </p:cNvSpPr>
          <p:nvPr>
            <p:ph type="dt" sz="half" idx="10"/>
          </p:nvPr>
        </p:nvSpPr>
        <p:spPr/>
        <p:txBody>
          <a:bodyPr/>
          <a:lstStyle/>
          <a:p>
            <a:fld id="{CD0A88DC-9AAA-426E-A7A3-F65E807E3DC7}" type="datetimeFigureOut">
              <a:rPr lang="de-DE" smtClean="0"/>
              <a:t>22.08.2023</a:t>
            </a:fld>
            <a:endParaRPr lang="de-DE"/>
          </a:p>
        </p:txBody>
      </p:sp>
      <p:sp>
        <p:nvSpPr>
          <p:cNvPr id="5" name="Fußzeilenplatzhalter 4">
            <a:extLst>
              <a:ext uri="{FF2B5EF4-FFF2-40B4-BE49-F238E27FC236}">
                <a16:creationId xmlns:a16="http://schemas.microsoft.com/office/drawing/2014/main" id="{CDADB885-6D00-4ED8-BAA7-044945DFFB7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7EF7267-EBAA-45AD-A51A-E57FAEFE6AFB}"/>
              </a:ext>
            </a:extLst>
          </p:cNvPr>
          <p:cNvSpPr>
            <a:spLocks noGrp="1"/>
          </p:cNvSpPr>
          <p:nvPr>
            <p:ph type="sldNum" sz="quarter" idx="12"/>
          </p:nvPr>
        </p:nvSpPr>
        <p:spPr/>
        <p:txBody>
          <a:bodyPr/>
          <a:lstStyle/>
          <a:p>
            <a:fld id="{CDC0547A-F74F-4C57-9C3C-444610C75943}" type="slidenum">
              <a:rPr lang="de-DE" smtClean="0"/>
              <a:t>‹#›</a:t>
            </a:fld>
            <a:endParaRPr lang="de-DE"/>
          </a:p>
        </p:txBody>
      </p:sp>
    </p:spTree>
    <p:extLst>
      <p:ext uri="{BB962C8B-B14F-4D97-AF65-F5344CB8AC3E}">
        <p14:creationId xmlns:p14="http://schemas.microsoft.com/office/powerpoint/2010/main" val="3473609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E7A1CF-D773-4178-9194-3F1DD3F05E4C}"/>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84E7F7C5-6463-4ECF-8A82-ED0B5C31192D}"/>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4FA89C5-173F-424D-9490-54568179202C}"/>
              </a:ext>
            </a:extLst>
          </p:cNvPr>
          <p:cNvSpPr>
            <a:spLocks noGrp="1"/>
          </p:cNvSpPr>
          <p:nvPr>
            <p:ph type="dt" sz="half" idx="10"/>
          </p:nvPr>
        </p:nvSpPr>
        <p:spPr/>
        <p:txBody>
          <a:bodyPr/>
          <a:lstStyle/>
          <a:p>
            <a:fld id="{CD0A88DC-9AAA-426E-A7A3-F65E807E3DC7}" type="datetimeFigureOut">
              <a:rPr lang="de-DE" smtClean="0"/>
              <a:t>22.08.2023</a:t>
            </a:fld>
            <a:endParaRPr lang="de-DE"/>
          </a:p>
        </p:txBody>
      </p:sp>
      <p:sp>
        <p:nvSpPr>
          <p:cNvPr id="5" name="Fußzeilenplatzhalter 4">
            <a:extLst>
              <a:ext uri="{FF2B5EF4-FFF2-40B4-BE49-F238E27FC236}">
                <a16:creationId xmlns:a16="http://schemas.microsoft.com/office/drawing/2014/main" id="{F260D76B-4937-4713-A7CB-5B11D97D3C2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E160C1A-B9DC-4584-A16E-CA45F938BCEE}"/>
              </a:ext>
            </a:extLst>
          </p:cNvPr>
          <p:cNvSpPr>
            <a:spLocks noGrp="1"/>
          </p:cNvSpPr>
          <p:nvPr>
            <p:ph type="sldNum" sz="quarter" idx="12"/>
          </p:nvPr>
        </p:nvSpPr>
        <p:spPr/>
        <p:txBody>
          <a:bodyPr/>
          <a:lstStyle/>
          <a:p>
            <a:fld id="{CDC0547A-F74F-4C57-9C3C-444610C75943}" type="slidenum">
              <a:rPr lang="de-DE" smtClean="0"/>
              <a:t>‹#›</a:t>
            </a:fld>
            <a:endParaRPr lang="de-DE"/>
          </a:p>
        </p:txBody>
      </p:sp>
    </p:spTree>
    <p:extLst>
      <p:ext uri="{BB962C8B-B14F-4D97-AF65-F5344CB8AC3E}">
        <p14:creationId xmlns:p14="http://schemas.microsoft.com/office/powerpoint/2010/main" val="3810763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F14F1AB4-78F3-4BEC-8B69-A3FD7F4A4D83}"/>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58E6998-7466-495B-8E30-D94FBAD7FFF7}"/>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1B5B2F4-FC68-423C-A58A-23E3C74BFDEE}"/>
              </a:ext>
            </a:extLst>
          </p:cNvPr>
          <p:cNvSpPr>
            <a:spLocks noGrp="1"/>
          </p:cNvSpPr>
          <p:nvPr>
            <p:ph type="dt" sz="half" idx="10"/>
          </p:nvPr>
        </p:nvSpPr>
        <p:spPr/>
        <p:txBody>
          <a:bodyPr/>
          <a:lstStyle/>
          <a:p>
            <a:fld id="{CD0A88DC-9AAA-426E-A7A3-F65E807E3DC7}" type="datetimeFigureOut">
              <a:rPr lang="de-DE" smtClean="0"/>
              <a:t>22.08.2023</a:t>
            </a:fld>
            <a:endParaRPr lang="de-DE"/>
          </a:p>
        </p:txBody>
      </p:sp>
      <p:sp>
        <p:nvSpPr>
          <p:cNvPr id="5" name="Fußzeilenplatzhalter 4">
            <a:extLst>
              <a:ext uri="{FF2B5EF4-FFF2-40B4-BE49-F238E27FC236}">
                <a16:creationId xmlns:a16="http://schemas.microsoft.com/office/drawing/2014/main" id="{B216A569-FCB1-468C-A19D-DEE629F6266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E3A96DD-8EED-4066-944B-DD20A59E99BA}"/>
              </a:ext>
            </a:extLst>
          </p:cNvPr>
          <p:cNvSpPr>
            <a:spLocks noGrp="1"/>
          </p:cNvSpPr>
          <p:nvPr>
            <p:ph type="sldNum" sz="quarter" idx="12"/>
          </p:nvPr>
        </p:nvSpPr>
        <p:spPr/>
        <p:txBody>
          <a:bodyPr/>
          <a:lstStyle/>
          <a:p>
            <a:fld id="{CDC0547A-F74F-4C57-9C3C-444610C75943}" type="slidenum">
              <a:rPr lang="de-DE" smtClean="0"/>
              <a:t>‹#›</a:t>
            </a:fld>
            <a:endParaRPr lang="de-DE"/>
          </a:p>
        </p:txBody>
      </p:sp>
    </p:spTree>
    <p:extLst>
      <p:ext uri="{BB962C8B-B14F-4D97-AF65-F5344CB8AC3E}">
        <p14:creationId xmlns:p14="http://schemas.microsoft.com/office/powerpoint/2010/main" val="8029364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ub">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11083639" y="6235986"/>
            <a:ext cx="597285" cy="365124"/>
          </a:xfrm>
          <a:prstGeom prst="rect">
            <a:avLst/>
          </a:prstGeom>
        </p:spPr>
        <p:txBody>
          <a:bodyPr anchor="b"/>
          <a:lstStyle>
            <a:lvl1pPr algn="r">
              <a:defRPr sz="907">
                <a:solidFill>
                  <a:schemeClr val="bg1">
                    <a:lumMod val="50000"/>
                  </a:schemeClr>
                </a:solidFill>
              </a:defRPr>
            </a:lvl1pPr>
          </a:lstStyle>
          <a:p>
            <a:fld id="{66F6FF41-5833-4EBF-9145-362BCED2914A}" type="slidenum">
              <a:rPr lang="en-US" smtClean="0"/>
              <a:pPr/>
              <a:t>‹#›</a:t>
            </a:fld>
            <a:endParaRPr lang="en-US"/>
          </a:p>
        </p:txBody>
      </p:sp>
      <p:sp>
        <p:nvSpPr>
          <p:cNvPr id="13" name="Title Placeholder 3">
            <a:extLst>
              <a:ext uri="{FF2B5EF4-FFF2-40B4-BE49-F238E27FC236}">
                <a16:creationId xmlns:a16="http://schemas.microsoft.com/office/drawing/2014/main" id="{3EC5EE7D-5983-47CC-BD1F-2E8E4F9432A0}"/>
              </a:ext>
            </a:extLst>
          </p:cNvPr>
          <p:cNvSpPr>
            <a:spLocks noGrp="1"/>
          </p:cNvSpPr>
          <p:nvPr>
            <p:ph type="title"/>
          </p:nvPr>
        </p:nvSpPr>
        <p:spPr>
          <a:xfrm>
            <a:off x="530032" y="597529"/>
            <a:ext cx="10972076" cy="4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marL="1441" lvl="0" indent="0" defTabSz="941689" fontAlgn="base">
              <a:lnSpc>
                <a:spcPct val="100000"/>
              </a:lnSpc>
              <a:spcAft>
                <a:spcPct val="0"/>
              </a:spcAft>
            </a:pPr>
            <a:r>
              <a:rPr lang="en-US"/>
              <a:t>Click to edit Master title style</a:t>
            </a:r>
            <a:endParaRPr lang="en-GB"/>
          </a:p>
        </p:txBody>
      </p:sp>
      <p:sp>
        <p:nvSpPr>
          <p:cNvPr id="14" name="Text Placeholder 11">
            <a:extLst>
              <a:ext uri="{FF2B5EF4-FFF2-40B4-BE49-F238E27FC236}">
                <a16:creationId xmlns:a16="http://schemas.microsoft.com/office/drawing/2014/main" id="{08BC46FF-0B31-4301-AD43-B2DF452DBCD4}"/>
              </a:ext>
            </a:extLst>
          </p:cNvPr>
          <p:cNvSpPr>
            <a:spLocks noGrp="1"/>
          </p:cNvSpPr>
          <p:nvPr>
            <p:ph type="body" sz="quarter" idx="14" hasCustomPrompt="1"/>
          </p:nvPr>
        </p:nvSpPr>
        <p:spPr>
          <a:xfrm>
            <a:off x="651388" y="1039346"/>
            <a:ext cx="10694941" cy="305360"/>
          </a:xfrm>
          <a:prstGeom prst="rect">
            <a:avLst/>
          </a:prstGeom>
        </p:spPr>
        <p:txBody>
          <a:bodyPr lIns="0" tIns="0" rIns="0" bIns="0" anchor="t">
            <a:noAutofit/>
          </a:bodyPr>
          <a:lstStyle>
            <a:lvl1pPr marL="0" indent="0">
              <a:spcBef>
                <a:spcPts val="998"/>
              </a:spcBef>
              <a:buNone/>
              <a:defRPr sz="1633">
                <a:solidFill>
                  <a:schemeClr val="bg1">
                    <a:lumMod val="50000"/>
                  </a:schemeClr>
                </a:solidFill>
              </a:defRPr>
            </a:lvl1pPr>
          </a:lstStyle>
          <a:p>
            <a:pPr lvl="0"/>
            <a:r>
              <a:rPr lang="en-US"/>
              <a:t>Click to edit subhead</a:t>
            </a:r>
          </a:p>
        </p:txBody>
      </p:sp>
      <p:sp>
        <p:nvSpPr>
          <p:cNvPr id="15" name="Text Placeholder 13">
            <a:extLst>
              <a:ext uri="{FF2B5EF4-FFF2-40B4-BE49-F238E27FC236}">
                <a16:creationId xmlns:a16="http://schemas.microsoft.com/office/drawing/2014/main" id="{DA83ABD5-F47C-4A23-87F8-66C233D55A4E}"/>
              </a:ext>
            </a:extLst>
          </p:cNvPr>
          <p:cNvSpPr>
            <a:spLocks noGrp="1"/>
          </p:cNvSpPr>
          <p:nvPr>
            <p:ph type="body" sz="quarter" idx="15" hasCustomPrompt="1"/>
          </p:nvPr>
        </p:nvSpPr>
        <p:spPr>
          <a:xfrm>
            <a:off x="640735" y="6248122"/>
            <a:ext cx="10705595" cy="352984"/>
          </a:xfrm>
          <a:prstGeom prst="rect">
            <a:avLst/>
          </a:prstGeom>
        </p:spPr>
        <p:txBody>
          <a:bodyPr lIns="0" tIns="0" rIns="0" bIns="0" anchor="b">
            <a:noAutofit/>
          </a:bodyPr>
          <a:lstStyle>
            <a:lvl1pPr marL="0" indent="0">
              <a:lnSpc>
                <a:spcPct val="90000"/>
              </a:lnSpc>
              <a:spcBef>
                <a:spcPts val="0"/>
              </a:spcBef>
              <a:buNone/>
              <a:defRPr sz="726">
                <a:solidFill>
                  <a:schemeClr val="tx1">
                    <a:lumMod val="65000"/>
                    <a:lumOff val="35000"/>
                  </a:schemeClr>
                </a:solidFill>
                <a:latin typeface="Arial Narrow" pitchFamily="34" charset="0"/>
              </a:defRPr>
            </a:lvl1pPr>
            <a:lvl2pPr marL="472840" indent="0">
              <a:buNone/>
              <a:defRPr sz="726">
                <a:solidFill>
                  <a:schemeClr val="tx1">
                    <a:lumMod val="65000"/>
                    <a:lumOff val="35000"/>
                  </a:schemeClr>
                </a:solidFill>
              </a:defRPr>
            </a:lvl2pPr>
            <a:lvl3pPr marL="945683" indent="0">
              <a:buNone/>
              <a:defRPr sz="726">
                <a:solidFill>
                  <a:schemeClr val="tx1">
                    <a:lumMod val="65000"/>
                    <a:lumOff val="35000"/>
                  </a:schemeClr>
                </a:solidFill>
              </a:defRPr>
            </a:lvl3pPr>
            <a:lvl4pPr marL="1418524" indent="0">
              <a:buNone/>
              <a:defRPr sz="726">
                <a:solidFill>
                  <a:schemeClr val="tx1">
                    <a:lumMod val="65000"/>
                    <a:lumOff val="35000"/>
                  </a:schemeClr>
                </a:solidFill>
              </a:defRPr>
            </a:lvl4pPr>
            <a:lvl5pPr marL="1891367" indent="0">
              <a:buNone/>
              <a:defRPr sz="726">
                <a:solidFill>
                  <a:schemeClr val="tx1">
                    <a:lumMod val="65000"/>
                    <a:lumOff val="35000"/>
                  </a:schemeClr>
                </a:solidFill>
              </a:defRPr>
            </a:lvl5pPr>
          </a:lstStyle>
          <a:p>
            <a:pPr lvl="0"/>
            <a:r>
              <a:rPr lang="en-US"/>
              <a:t>Click to edit footnote </a:t>
            </a:r>
          </a:p>
        </p:txBody>
      </p:sp>
    </p:spTree>
    <p:extLst>
      <p:ext uri="{BB962C8B-B14F-4D97-AF65-F5344CB8AC3E}">
        <p14:creationId xmlns:p14="http://schemas.microsoft.com/office/powerpoint/2010/main" val="549998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C92AC5-5D0A-45E8-8D9A-BACD8DFE32D8}"/>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F7E451B-6A93-4B1C-B64C-6512BC6C8403}"/>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7A7057C-4C7F-4FD2-9530-766A7DB55397}"/>
              </a:ext>
            </a:extLst>
          </p:cNvPr>
          <p:cNvSpPr>
            <a:spLocks noGrp="1"/>
          </p:cNvSpPr>
          <p:nvPr>
            <p:ph type="dt" sz="half" idx="10"/>
          </p:nvPr>
        </p:nvSpPr>
        <p:spPr/>
        <p:txBody>
          <a:bodyPr/>
          <a:lstStyle/>
          <a:p>
            <a:fld id="{CD0A88DC-9AAA-426E-A7A3-F65E807E3DC7}" type="datetimeFigureOut">
              <a:rPr lang="de-DE" smtClean="0"/>
              <a:t>22.08.2023</a:t>
            </a:fld>
            <a:endParaRPr lang="de-DE"/>
          </a:p>
        </p:txBody>
      </p:sp>
      <p:sp>
        <p:nvSpPr>
          <p:cNvPr id="5" name="Fußzeilenplatzhalter 4">
            <a:extLst>
              <a:ext uri="{FF2B5EF4-FFF2-40B4-BE49-F238E27FC236}">
                <a16:creationId xmlns:a16="http://schemas.microsoft.com/office/drawing/2014/main" id="{DC549E0D-69ED-42ED-B30B-DADE6D0C24C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D542717-5F7C-4538-94D2-3D5D031EE17D}"/>
              </a:ext>
            </a:extLst>
          </p:cNvPr>
          <p:cNvSpPr>
            <a:spLocks noGrp="1"/>
          </p:cNvSpPr>
          <p:nvPr>
            <p:ph type="sldNum" sz="quarter" idx="12"/>
          </p:nvPr>
        </p:nvSpPr>
        <p:spPr/>
        <p:txBody>
          <a:bodyPr/>
          <a:lstStyle/>
          <a:p>
            <a:fld id="{CDC0547A-F74F-4C57-9C3C-444610C75943}" type="slidenum">
              <a:rPr lang="de-DE" smtClean="0"/>
              <a:t>‹#›</a:t>
            </a:fld>
            <a:endParaRPr lang="de-DE"/>
          </a:p>
        </p:txBody>
      </p:sp>
    </p:spTree>
    <p:extLst>
      <p:ext uri="{BB962C8B-B14F-4D97-AF65-F5344CB8AC3E}">
        <p14:creationId xmlns:p14="http://schemas.microsoft.com/office/powerpoint/2010/main" val="4234415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BF27D6-60AC-41A8-A257-B737F709A79A}"/>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E6CF62A7-E271-46AE-8BA2-7F4EF350CB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6843B5A9-7783-4766-B3E3-0D2827349F07}"/>
              </a:ext>
            </a:extLst>
          </p:cNvPr>
          <p:cNvSpPr>
            <a:spLocks noGrp="1"/>
          </p:cNvSpPr>
          <p:nvPr>
            <p:ph type="dt" sz="half" idx="10"/>
          </p:nvPr>
        </p:nvSpPr>
        <p:spPr/>
        <p:txBody>
          <a:bodyPr/>
          <a:lstStyle/>
          <a:p>
            <a:fld id="{CD0A88DC-9AAA-426E-A7A3-F65E807E3DC7}" type="datetimeFigureOut">
              <a:rPr lang="de-DE" smtClean="0"/>
              <a:t>22.08.2023</a:t>
            </a:fld>
            <a:endParaRPr lang="de-DE"/>
          </a:p>
        </p:txBody>
      </p:sp>
      <p:sp>
        <p:nvSpPr>
          <p:cNvPr id="5" name="Fußzeilenplatzhalter 4">
            <a:extLst>
              <a:ext uri="{FF2B5EF4-FFF2-40B4-BE49-F238E27FC236}">
                <a16:creationId xmlns:a16="http://schemas.microsoft.com/office/drawing/2014/main" id="{6DFD3DBE-CC59-4F71-ACA9-BFE0AED67C1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7E12299-0289-42B0-9471-E65161A1B6FD}"/>
              </a:ext>
            </a:extLst>
          </p:cNvPr>
          <p:cNvSpPr>
            <a:spLocks noGrp="1"/>
          </p:cNvSpPr>
          <p:nvPr>
            <p:ph type="sldNum" sz="quarter" idx="12"/>
          </p:nvPr>
        </p:nvSpPr>
        <p:spPr/>
        <p:txBody>
          <a:bodyPr/>
          <a:lstStyle/>
          <a:p>
            <a:fld id="{CDC0547A-F74F-4C57-9C3C-444610C75943}" type="slidenum">
              <a:rPr lang="de-DE" smtClean="0"/>
              <a:t>‹#›</a:t>
            </a:fld>
            <a:endParaRPr lang="de-DE"/>
          </a:p>
        </p:txBody>
      </p:sp>
    </p:spTree>
    <p:extLst>
      <p:ext uri="{BB962C8B-B14F-4D97-AF65-F5344CB8AC3E}">
        <p14:creationId xmlns:p14="http://schemas.microsoft.com/office/powerpoint/2010/main" val="2690961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B7B0EC-001D-4E0B-9475-25BB8A88430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28F221F-C777-4ECB-B12B-F36C5F8D0A24}"/>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C8147FBF-9069-471D-A546-985C95D63681}"/>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6DCDFB57-B400-4A96-94CC-C9D42AE2C0BB}"/>
              </a:ext>
            </a:extLst>
          </p:cNvPr>
          <p:cNvSpPr>
            <a:spLocks noGrp="1"/>
          </p:cNvSpPr>
          <p:nvPr>
            <p:ph type="dt" sz="half" idx="10"/>
          </p:nvPr>
        </p:nvSpPr>
        <p:spPr/>
        <p:txBody>
          <a:bodyPr/>
          <a:lstStyle/>
          <a:p>
            <a:fld id="{CD0A88DC-9AAA-426E-A7A3-F65E807E3DC7}" type="datetimeFigureOut">
              <a:rPr lang="de-DE" smtClean="0"/>
              <a:t>22.08.2023</a:t>
            </a:fld>
            <a:endParaRPr lang="de-DE"/>
          </a:p>
        </p:txBody>
      </p:sp>
      <p:sp>
        <p:nvSpPr>
          <p:cNvPr id="6" name="Fußzeilenplatzhalter 5">
            <a:extLst>
              <a:ext uri="{FF2B5EF4-FFF2-40B4-BE49-F238E27FC236}">
                <a16:creationId xmlns:a16="http://schemas.microsoft.com/office/drawing/2014/main" id="{A7365325-BE02-414E-B6DC-7596F2558172}"/>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2A9C32FB-7954-440E-8DF6-51589C39652B}"/>
              </a:ext>
            </a:extLst>
          </p:cNvPr>
          <p:cNvSpPr>
            <a:spLocks noGrp="1"/>
          </p:cNvSpPr>
          <p:nvPr>
            <p:ph type="sldNum" sz="quarter" idx="12"/>
          </p:nvPr>
        </p:nvSpPr>
        <p:spPr/>
        <p:txBody>
          <a:bodyPr/>
          <a:lstStyle/>
          <a:p>
            <a:fld id="{CDC0547A-F74F-4C57-9C3C-444610C75943}" type="slidenum">
              <a:rPr lang="de-DE" smtClean="0"/>
              <a:t>‹#›</a:t>
            </a:fld>
            <a:endParaRPr lang="de-DE"/>
          </a:p>
        </p:txBody>
      </p:sp>
    </p:spTree>
    <p:extLst>
      <p:ext uri="{BB962C8B-B14F-4D97-AF65-F5344CB8AC3E}">
        <p14:creationId xmlns:p14="http://schemas.microsoft.com/office/powerpoint/2010/main" val="3711929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0D09D8-B590-4DAF-B583-B746B9C5AD95}"/>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A2181C5D-EAAB-44CB-B9C6-608F6F4C8F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88995514-8CD1-4096-AED6-AD20B29AF3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4894174F-B432-43FB-86AD-CD18F0F422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189DDA73-6DE8-427F-8FC7-9EF8CD368CE3}"/>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A52F6395-EDC3-4B15-AA5E-E95B61DB318A}"/>
              </a:ext>
            </a:extLst>
          </p:cNvPr>
          <p:cNvSpPr>
            <a:spLocks noGrp="1"/>
          </p:cNvSpPr>
          <p:nvPr>
            <p:ph type="dt" sz="half" idx="10"/>
          </p:nvPr>
        </p:nvSpPr>
        <p:spPr/>
        <p:txBody>
          <a:bodyPr/>
          <a:lstStyle/>
          <a:p>
            <a:fld id="{CD0A88DC-9AAA-426E-A7A3-F65E807E3DC7}" type="datetimeFigureOut">
              <a:rPr lang="de-DE" smtClean="0"/>
              <a:t>22.08.2023</a:t>
            </a:fld>
            <a:endParaRPr lang="de-DE"/>
          </a:p>
        </p:txBody>
      </p:sp>
      <p:sp>
        <p:nvSpPr>
          <p:cNvPr id="8" name="Fußzeilenplatzhalter 7">
            <a:extLst>
              <a:ext uri="{FF2B5EF4-FFF2-40B4-BE49-F238E27FC236}">
                <a16:creationId xmlns:a16="http://schemas.microsoft.com/office/drawing/2014/main" id="{59E8C5BF-A36A-4E03-8BAC-163D0856F804}"/>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63E395CC-FA39-44D3-9EC3-F980237FA369}"/>
              </a:ext>
            </a:extLst>
          </p:cNvPr>
          <p:cNvSpPr>
            <a:spLocks noGrp="1"/>
          </p:cNvSpPr>
          <p:nvPr>
            <p:ph type="sldNum" sz="quarter" idx="12"/>
          </p:nvPr>
        </p:nvSpPr>
        <p:spPr/>
        <p:txBody>
          <a:bodyPr/>
          <a:lstStyle/>
          <a:p>
            <a:fld id="{CDC0547A-F74F-4C57-9C3C-444610C75943}" type="slidenum">
              <a:rPr lang="de-DE" smtClean="0"/>
              <a:t>‹#›</a:t>
            </a:fld>
            <a:endParaRPr lang="de-DE"/>
          </a:p>
        </p:txBody>
      </p:sp>
    </p:spTree>
    <p:extLst>
      <p:ext uri="{BB962C8B-B14F-4D97-AF65-F5344CB8AC3E}">
        <p14:creationId xmlns:p14="http://schemas.microsoft.com/office/powerpoint/2010/main" val="2623891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E420CA-9998-401D-B07C-04CFB76F3A34}"/>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0311219C-C1A7-45D7-B3CB-4450C25E98FE}"/>
              </a:ext>
            </a:extLst>
          </p:cNvPr>
          <p:cNvSpPr>
            <a:spLocks noGrp="1"/>
          </p:cNvSpPr>
          <p:nvPr>
            <p:ph type="dt" sz="half" idx="10"/>
          </p:nvPr>
        </p:nvSpPr>
        <p:spPr/>
        <p:txBody>
          <a:bodyPr/>
          <a:lstStyle/>
          <a:p>
            <a:fld id="{CD0A88DC-9AAA-426E-A7A3-F65E807E3DC7}" type="datetimeFigureOut">
              <a:rPr lang="de-DE" smtClean="0"/>
              <a:t>22.08.2023</a:t>
            </a:fld>
            <a:endParaRPr lang="de-DE"/>
          </a:p>
        </p:txBody>
      </p:sp>
      <p:sp>
        <p:nvSpPr>
          <p:cNvPr id="4" name="Fußzeilenplatzhalter 3">
            <a:extLst>
              <a:ext uri="{FF2B5EF4-FFF2-40B4-BE49-F238E27FC236}">
                <a16:creationId xmlns:a16="http://schemas.microsoft.com/office/drawing/2014/main" id="{E800160B-EB71-4521-BAFE-4D3D8F4006A7}"/>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1642454-9C69-40AA-896D-85504204BF58}"/>
              </a:ext>
            </a:extLst>
          </p:cNvPr>
          <p:cNvSpPr>
            <a:spLocks noGrp="1"/>
          </p:cNvSpPr>
          <p:nvPr>
            <p:ph type="sldNum" sz="quarter" idx="12"/>
          </p:nvPr>
        </p:nvSpPr>
        <p:spPr/>
        <p:txBody>
          <a:bodyPr/>
          <a:lstStyle/>
          <a:p>
            <a:fld id="{CDC0547A-F74F-4C57-9C3C-444610C75943}" type="slidenum">
              <a:rPr lang="de-DE" smtClean="0"/>
              <a:t>‹#›</a:t>
            </a:fld>
            <a:endParaRPr lang="de-DE"/>
          </a:p>
        </p:txBody>
      </p:sp>
    </p:spTree>
    <p:extLst>
      <p:ext uri="{BB962C8B-B14F-4D97-AF65-F5344CB8AC3E}">
        <p14:creationId xmlns:p14="http://schemas.microsoft.com/office/powerpoint/2010/main" val="1312809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42E1DEF8-61AB-4011-B9F0-2181DA36794A}"/>
              </a:ext>
            </a:extLst>
          </p:cNvPr>
          <p:cNvSpPr>
            <a:spLocks noGrp="1"/>
          </p:cNvSpPr>
          <p:nvPr>
            <p:ph type="dt" sz="half" idx="10"/>
          </p:nvPr>
        </p:nvSpPr>
        <p:spPr/>
        <p:txBody>
          <a:bodyPr/>
          <a:lstStyle/>
          <a:p>
            <a:fld id="{CD0A88DC-9AAA-426E-A7A3-F65E807E3DC7}" type="datetimeFigureOut">
              <a:rPr lang="de-DE" smtClean="0"/>
              <a:t>22.08.2023</a:t>
            </a:fld>
            <a:endParaRPr lang="de-DE"/>
          </a:p>
        </p:txBody>
      </p:sp>
      <p:sp>
        <p:nvSpPr>
          <p:cNvPr id="3" name="Fußzeilenplatzhalter 2">
            <a:extLst>
              <a:ext uri="{FF2B5EF4-FFF2-40B4-BE49-F238E27FC236}">
                <a16:creationId xmlns:a16="http://schemas.microsoft.com/office/drawing/2014/main" id="{CFA5E96F-053F-4CFA-AA4A-4C5D81B1DC49}"/>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DA2AE233-F2D9-4762-85C6-36A217BD9904}"/>
              </a:ext>
            </a:extLst>
          </p:cNvPr>
          <p:cNvSpPr>
            <a:spLocks noGrp="1"/>
          </p:cNvSpPr>
          <p:nvPr>
            <p:ph type="sldNum" sz="quarter" idx="12"/>
          </p:nvPr>
        </p:nvSpPr>
        <p:spPr/>
        <p:txBody>
          <a:bodyPr/>
          <a:lstStyle/>
          <a:p>
            <a:fld id="{CDC0547A-F74F-4C57-9C3C-444610C75943}" type="slidenum">
              <a:rPr lang="de-DE" smtClean="0"/>
              <a:t>‹#›</a:t>
            </a:fld>
            <a:endParaRPr lang="de-DE"/>
          </a:p>
        </p:txBody>
      </p:sp>
    </p:spTree>
    <p:extLst>
      <p:ext uri="{BB962C8B-B14F-4D97-AF65-F5344CB8AC3E}">
        <p14:creationId xmlns:p14="http://schemas.microsoft.com/office/powerpoint/2010/main" val="1280455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28FE55-83E5-455D-8DCE-5FB3D5B4CE2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FF58A2C7-15F2-4C85-9F44-754B9CA093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3E3BB49E-1124-4B91-A08C-F50C1091D3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DB57D08E-9A50-4ABD-8F04-C7B34C57F234}"/>
              </a:ext>
            </a:extLst>
          </p:cNvPr>
          <p:cNvSpPr>
            <a:spLocks noGrp="1"/>
          </p:cNvSpPr>
          <p:nvPr>
            <p:ph type="dt" sz="half" idx="10"/>
          </p:nvPr>
        </p:nvSpPr>
        <p:spPr/>
        <p:txBody>
          <a:bodyPr/>
          <a:lstStyle/>
          <a:p>
            <a:fld id="{CD0A88DC-9AAA-426E-A7A3-F65E807E3DC7}" type="datetimeFigureOut">
              <a:rPr lang="de-DE" smtClean="0"/>
              <a:t>22.08.2023</a:t>
            </a:fld>
            <a:endParaRPr lang="de-DE"/>
          </a:p>
        </p:txBody>
      </p:sp>
      <p:sp>
        <p:nvSpPr>
          <p:cNvPr id="6" name="Fußzeilenplatzhalter 5">
            <a:extLst>
              <a:ext uri="{FF2B5EF4-FFF2-40B4-BE49-F238E27FC236}">
                <a16:creationId xmlns:a16="http://schemas.microsoft.com/office/drawing/2014/main" id="{ABC53CA8-508A-4824-935A-4BB3B15595B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D0E16CB-039A-4BCE-8007-406EA292F163}"/>
              </a:ext>
            </a:extLst>
          </p:cNvPr>
          <p:cNvSpPr>
            <a:spLocks noGrp="1"/>
          </p:cNvSpPr>
          <p:nvPr>
            <p:ph type="sldNum" sz="quarter" idx="12"/>
          </p:nvPr>
        </p:nvSpPr>
        <p:spPr/>
        <p:txBody>
          <a:bodyPr/>
          <a:lstStyle/>
          <a:p>
            <a:fld id="{CDC0547A-F74F-4C57-9C3C-444610C75943}" type="slidenum">
              <a:rPr lang="de-DE" smtClean="0"/>
              <a:t>‹#›</a:t>
            </a:fld>
            <a:endParaRPr lang="de-DE"/>
          </a:p>
        </p:txBody>
      </p:sp>
    </p:spTree>
    <p:extLst>
      <p:ext uri="{BB962C8B-B14F-4D97-AF65-F5344CB8AC3E}">
        <p14:creationId xmlns:p14="http://schemas.microsoft.com/office/powerpoint/2010/main" val="1561984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9FC470-03A8-4F02-8133-8B1938C086D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3D92AEDD-FC54-4D2C-A031-DAA2AC25E6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F164928-D692-44B8-A0C3-963D9ACA4F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D5E038FF-3769-4014-8E4D-9723E249786C}"/>
              </a:ext>
            </a:extLst>
          </p:cNvPr>
          <p:cNvSpPr>
            <a:spLocks noGrp="1"/>
          </p:cNvSpPr>
          <p:nvPr>
            <p:ph type="dt" sz="half" idx="10"/>
          </p:nvPr>
        </p:nvSpPr>
        <p:spPr/>
        <p:txBody>
          <a:bodyPr/>
          <a:lstStyle/>
          <a:p>
            <a:fld id="{CD0A88DC-9AAA-426E-A7A3-F65E807E3DC7}" type="datetimeFigureOut">
              <a:rPr lang="de-DE" smtClean="0"/>
              <a:t>22.08.2023</a:t>
            </a:fld>
            <a:endParaRPr lang="de-DE"/>
          </a:p>
        </p:txBody>
      </p:sp>
      <p:sp>
        <p:nvSpPr>
          <p:cNvPr id="6" name="Fußzeilenplatzhalter 5">
            <a:extLst>
              <a:ext uri="{FF2B5EF4-FFF2-40B4-BE49-F238E27FC236}">
                <a16:creationId xmlns:a16="http://schemas.microsoft.com/office/drawing/2014/main" id="{083CEA58-6922-4D8B-B57A-893A8214AF1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0447783-27C0-4861-A1C0-01F50A04FCE2}"/>
              </a:ext>
            </a:extLst>
          </p:cNvPr>
          <p:cNvSpPr>
            <a:spLocks noGrp="1"/>
          </p:cNvSpPr>
          <p:nvPr>
            <p:ph type="sldNum" sz="quarter" idx="12"/>
          </p:nvPr>
        </p:nvSpPr>
        <p:spPr/>
        <p:txBody>
          <a:bodyPr/>
          <a:lstStyle/>
          <a:p>
            <a:fld id="{CDC0547A-F74F-4C57-9C3C-444610C75943}" type="slidenum">
              <a:rPr lang="de-DE" smtClean="0"/>
              <a:t>‹#›</a:t>
            </a:fld>
            <a:endParaRPr lang="de-DE"/>
          </a:p>
        </p:txBody>
      </p:sp>
    </p:spTree>
    <p:extLst>
      <p:ext uri="{BB962C8B-B14F-4D97-AF65-F5344CB8AC3E}">
        <p14:creationId xmlns:p14="http://schemas.microsoft.com/office/powerpoint/2010/main" val="1679444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E42CC78-C27E-4025-9CD4-2F86ADDD6D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BAB154DD-A9FC-4FA7-A8F7-5FE8B7A372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F7AC0FD-FFE3-4891-A693-5FAA3B47A4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0A88DC-9AAA-426E-A7A3-F65E807E3DC7}" type="datetimeFigureOut">
              <a:rPr lang="de-DE" smtClean="0"/>
              <a:t>22.08.2023</a:t>
            </a:fld>
            <a:endParaRPr lang="de-DE"/>
          </a:p>
        </p:txBody>
      </p:sp>
      <p:sp>
        <p:nvSpPr>
          <p:cNvPr id="5" name="Fußzeilenplatzhalter 4">
            <a:extLst>
              <a:ext uri="{FF2B5EF4-FFF2-40B4-BE49-F238E27FC236}">
                <a16:creationId xmlns:a16="http://schemas.microsoft.com/office/drawing/2014/main" id="{AB7E392C-B190-4292-A506-0C7BCB1D0A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A02D876F-27AA-4A21-95C8-9D1D37EA21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C0547A-F74F-4C57-9C3C-444610C75943}" type="slidenum">
              <a:rPr lang="de-DE" smtClean="0"/>
              <a:t>‹#›</a:t>
            </a:fld>
            <a:endParaRPr lang="de-DE"/>
          </a:p>
        </p:txBody>
      </p:sp>
    </p:spTree>
    <p:extLst>
      <p:ext uri="{BB962C8B-B14F-4D97-AF65-F5344CB8AC3E}">
        <p14:creationId xmlns:p14="http://schemas.microsoft.com/office/powerpoint/2010/main" val="1944593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microsoft.com/office/2017/06/relationships/model3d" Target="../media/model3d1.glb"/><Relationship Id="rId1" Type="http://schemas.openxmlformats.org/officeDocument/2006/relationships/slideLayout" Target="../slideLayouts/slideLayout2.xml"/><Relationship Id="rId6" Type="http://schemas.openxmlformats.org/officeDocument/2006/relationships/hyperlink" Target="https://www.spglobal.com/spdji/en/research-insights/spiva/#europe" TargetMode="External"/><Relationship Id="rId5" Type="http://schemas.openxmlformats.org/officeDocument/2006/relationships/image" Target="../media/image1.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sv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6.sv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6.sv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6.sv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0.svg"/><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12.sv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svg"/><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6.sv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23A58148-D452-4F6F-A2FE-EED968DE1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7BECE42-E99D-4ABB-94D4-D99573C7152B}"/>
              </a:ext>
            </a:extLst>
          </p:cNvPr>
          <p:cNvSpPr>
            <a:spLocks noGrp="1"/>
          </p:cNvSpPr>
          <p:nvPr>
            <p:ph type="title"/>
          </p:nvPr>
        </p:nvSpPr>
        <p:spPr>
          <a:xfrm>
            <a:off x="333809" y="2324451"/>
            <a:ext cx="3197013" cy="2743200"/>
          </a:xfrm>
        </p:spPr>
        <p:txBody>
          <a:bodyPr vert="horz" lIns="91440" tIns="45720" rIns="91440" bIns="45720" rtlCol="0" anchor="t">
            <a:normAutofit/>
          </a:bodyPr>
          <a:lstStyle/>
          <a:p>
            <a:pPr algn="ctr"/>
            <a:r>
              <a:rPr lang="en-US" sz="6600" kern="1200">
                <a:solidFill>
                  <a:schemeClr val="bg1"/>
                </a:solidFill>
                <a:latin typeface="+mj-lt"/>
                <a:ea typeface="+mj-ea"/>
                <a:cs typeface="+mj-cs"/>
              </a:rPr>
              <a:t>KLAUS</a:t>
            </a:r>
            <a:br>
              <a:rPr lang="en-US" sz="6600" kern="1200">
                <a:solidFill>
                  <a:schemeClr val="bg1"/>
                </a:solidFill>
                <a:latin typeface="+mj-lt"/>
                <a:ea typeface="+mj-ea"/>
                <a:cs typeface="+mj-cs"/>
              </a:rPr>
            </a:br>
            <a:r>
              <a:rPr lang="en-US" sz="6600" kern="1200">
                <a:solidFill>
                  <a:schemeClr val="bg1"/>
                </a:solidFill>
                <a:latin typeface="+mj-lt"/>
                <a:ea typeface="+mj-ea"/>
                <a:cs typeface="+mj-cs"/>
              </a:rPr>
              <a:t>ROST</a:t>
            </a:r>
          </a:p>
        </p:txBody>
      </p:sp>
      <p:pic>
        <p:nvPicPr>
          <p:cNvPr id="5" name="Inhaltsplatzhalter 4">
            <a:extLst>
              <a:ext uri="{FF2B5EF4-FFF2-40B4-BE49-F238E27FC236}">
                <a16:creationId xmlns:a16="http://schemas.microsoft.com/office/drawing/2014/main" id="{858ABAA3-7B62-4391-9914-FB33E965354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43228" y="6432236"/>
            <a:ext cx="3814420" cy="242068"/>
          </a:xfrm>
          <a:prstGeom prst="rect">
            <a:avLst/>
          </a:prstGeom>
        </p:spPr>
      </p:pic>
      <p:pic>
        <p:nvPicPr>
          <p:cNvPr id="7" name="Grafik 6" descr="Ein Bild, das Text enthält.&#10;&#10;Automatisch generierte Beschreibung">
            <a:extLst>
              <a:ext uri="{FF2B5EF4-FFF2-40B4-BE49-F238E27FC236}">
                <a16:creationId xmlns:a16="http://schemas.microsoft.com/office/drawing/2014/main" id="{9DA73468-294B-443B-BBE4-1E070693196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2194" y="6009134"/>
            <a:ext cx="1343212" cy="685896"/>
          </a:xfrm>
          <a:prstGeom prst="rect">
            <a:avLst/>
          </a:prstGeom>
        </p:spPr>
      </p:pic>
      <p:sp>
        <p:nvSpPr>
          <p:cNvPr id="11" name="Textfeld 10">
            <a:extLst>
              <a:ext uri="{FF2B5EF4-FFF2-40B4-BE49-F238E27FC236}">
                <a16:creationId xmlns:a16="http://schemas.microsoft.com/office/drawing/2014/main" id="{E77C61A4-5056-4894-9554-6E2CFBC4EA49}"/>
              </a:ext>
            </a:extLst>
          </p:cNvPr>
          <p:cNvSpPr txBox="1"/>
          <p:nvPr/>
        </p:nvSpPr>
        <p:spPr>
          <a:xfrm>
            <a:off x="4198444" y="1742283"/>
            <a:ext cx="7586873" cy="3142662"/>
          </a:xfrm>
          <a:prstGeom prst="rect">
            <a:avLst/>
          </a:prstGeom>
          <a:solidFill>
            <a:schemeClr val="bg1"/>
          </a:solidFill>
        </p:spPr>
        <p:txBody>
          <a:bodyPr vert="horz" lIns="91440" tIns="45720" rIns="91440" bIns="45720" rtlCol="0" anchor="ctr">
            <a:normAutofit/>
          </a:bodyPr>
          <a:lstStyle/>
          <a:p>
            <a:pPr marL="114300">
              <a:lnSpc>
                <a:spcPct val="90000"/>
              </a:lnSpc>
              <a:spcAft>
                <a:spcPts val="600"/>
              </a:spcAft>
            </a:pPr>
            <a:r>
              <a:rPr lang="en-US" sz="4400"/>
              <a:t>SESSION 6</a:t>
            </a:r>
          </a:p>
          <a:p>
            <a:pPr marL="114300">
              <a:lnSpc>
                <a:spcPct val="90000"/>
              </a:lnSpc>
              <a:spcAft>
                <a:spcPts val="600"/>
              </a:spcAft>
            </a:pPr>
            <a:endParaRPr lang="en-US" sz="4400"/>
          </a:p>
          <a:p>
            <a:pPr marL="114300">
              <a:lnSpc>
                <a:spcPct val="90000"/>
              </a:lnSpc>
              <a:spcAft>
                <a:spcPts val="600"/>
              </a:spcAft>
            </a:pPr>
            <a:r>
              <a:rPr lang="en-US" sz="4400" err="1"/>
              <a:t>Verkaufsunterstützung</a:t>
            </a:r>
            <a:r>
              <a:rPr lang="en-US" sz="4400"/>
              <a:t>  </a:t>
            </a:r>
          </a:p>
          <a:p>
            <a:pPr marL="114300">
              <a:lnSpc>
                <a:spcPct val="90000"/>
              </a:lnSpc>
              <a:spcAft>
                <a:spcPts val="600"/>
              </a:spcAft>
            </a:pPr>
            <a:r>
              <a:rPr lang="en-US" sz="4400"/>
              <a:t>4S Framework</a:t>
            </a:r>
          </a:p>
        </p:txBody>
      </p:sp>
    </p:spTree>
    <p:extLst>
      <p:ext uri="{BB962C8B-B14F-4D97-AF65-F5344CB8AC3E}">
        <p14:creationId xmlns:p14="http://schemas.microsoft.com/office/powerpoint/2010/main" val="2275860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lussdiagramm: Verbinder 8">
            <a:extLst>
              <a:ext uri="{FF2B5EF4-FFF2-40B4-BE49-F238E27FC236}">
                <a16:creationId xmlns:a16="http://schemas.microsoft.com/office/drawing/2014/main" id="{CC6FD0A4-33AE-3AC2-40B6-58B957C1B19F}"/>
              </a:ext>
            </a:extLst>
          </p:cNvPr>
          <p:cNvSpPr/>
          <p:nvPr/>
        </p:nvSpPr>
        <p:spPr>
          <a:xfrm>
            <a:off x="836022" y="862147"/>
            <a:ext cx="1375954" cy="132370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tangle 9">
            <a:extLst>
              <a:ext uri="{FF2B5EF4-FFF2-40B4-BE49-F238E27FC236}">
                <a16:creationId xmlns:a16="http://schemas.microsoft.com/office/drawing/2014/main" id="{5DD103AA-7536-490B-973F-73CA63A7E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32938" y="-6032938"/>
            <a:ext cx="126124" cy="12192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4" name="Grafik 3" descr="Ein Bild, das Text enthält.&#10;&#10;Automatisch generierte Beschreibung">
            <a:extLst>
              <a:ext uri="{FF2B5EF4-FFF2-40B4-BE49-F238E27FC236}">
                <a16:creationId xmlns:a16="http://schemas.microsoft.com/office/drawing/2014/main" id="{A39858AB-8CD2-4DEA-9569-BE45321EA5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2194" y="6009134"/>
            <a:ext cx="1343212" cy="685896"/>
          </a:xfrm>
          <a:prstGeom prst="rect">
            <a:avLst/>
          </a:prstGeom>
        </p:spPr>
      </p:pic>
      <p:pic>
        <p:nvPicPr>
          <p:cNvPr id="8" name="Inhaltsplatzhalter 4">
            <a:extLst>
              <a:ext uri="{FF2B5EF4-FFF2-40B4-BE49-F238E27FC236}">
                <a16:creationId xmlns:a16="http://schemas.microsoft.com/office/drawing/2014/main" id="{3DDF30C9-ED20-4516-B8F8-8B45457504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92214" y="6452962"/>
            <a:ext cx="3814420" cy="242068"/>
          </a:xfrm>
          <a:prstGeom prst="rect">
            <a:avLst/>
          </a:prstGeom>
        </p:spPr>
      </p:pic>
      <p:sp>
        <p:nvSpPr>
          <p:cNvPr id="7" name="Teilkreis 6">
            <a:extLst>
              <a:ext uri="{FF2B5EF4-FFF2-40B4-BE49-F238E27FC236}">
                <a16:creationId xmlns:a16="http://schemas.microsoft.com/office/drawing/2014/main" id="{495181FA-8EAD-362F-E4E8-41C208FB0140}"/>
              </a:ext>
            </a:extLst>
          </p:cNvPr>
          <p:cNvSpPr/>
          <p:nvPr/>
        </p:nvSpPr>
        <p:spPr>
          <a:xfrm rot="10800000">
            <a:off x="836022" y="831666"/>
            <a:ext cx="1375954" cy="1354184"/>
          </a:xfrm>
          <a:prstGeom prst="pi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10" name="Textfeld 9">
            <a:extLst>
              <a:ext uri="{FF2B5EF4-FFF2-40B4-BE49-F238E27FC236}">
                <a16:creationId xmlns:a16="http://schemas.microsoft.com/office/drawing/2014/main" id="{E9A32FF9-C30A-C78C-0408-E3C8A326FDB5}"/>
              </a:ext>
            </a:extLst>
          </p:cNvPr>
          <p:cNvSpPr txBox="1"/>
          <p:nvPr/>
        </p:nvSpPr>
        <p:spPr>
          <a:xfrm>
            <a:off x="30479" y="2152799"/>
            <a:ext cx="1454332" cy="461665"/>
          </a:xfrm>
          <a:prstGeom prst="rect">
            <a:avLst/>
          </a:prstGeom>
          <a:noFill/>
        </p:spPr>
        <p:txBody>
          <a:bodyPr wrap="square" rtlCol="0">
            <a:spAutoFit/>
          </a:bodyPr>
          <a:lstStyle/>
          <a:p>
            <a:r>
              <a:rPr lang="de-DE" sz="2400"/>
              <a:t>Skizzen</a:t>
            </a:r>
          </a:p>
        </p:txBody>
      </p:sp>
      <p:sp>
        <p:nvSpPr>
          <p:cNvPr id="3" name="Textfeld 2">
            <a:extLst>
              <a:ext uri="{FF2B5EF4-FFF2-40B4-BE49-F238E27FC236}">
                <a16:creationId xmlns:a16="http://schemas.microsoft.com/office/drawing/2014/main" id="{9C7602D7-808A-7DF8-2291-264E27426231}"/>
              </a:ext>
            </a:extLst>
          </p:cNvPr>
          <p:cNvSpPr txBox="1"/>
          <p:nvPr/>
        </p:nvSpPr>
        <p:spPr>
          <a:xfrm>
            <a:off x="3962400" y="2011680"/>
            <a:ext cx="5660571" cy="1569660"/>
          </a:xfrm>
          <a:prstGeom prst="rect">
            <a:avLst/>
          </a:prstGeom>
          <a:noFill/>
        </p:spPr>
        <p:txBody>
          <a:bodyPr wrap="square" rtlCol="0">
            <a:spAutoFit/>
          </a:bodyPr>
          <a:lstStyle/>
          <a:p>
            <a:r>
              <a:rPr lang="de-DE" sz="4800"/>
              <a:t>Ein Bild sagt mehr als tausend Worte!!!</a:t>
            </a:r>
          </a:p>
        </p:txBody>
      </p:sp>
    </p:spTree>
    <p:extLst>
      <p:ext uri="{BB962C8B-B14F-4D97-AF65-F5344CB8AC3E}">
        <p14:creationId xmlns:p14="http://schemas.microsoft.com/office/powerpoint/2010/main" val="3533967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9">
            <a:extLst>
              <a:ext uri="{FF2B5EF4-FFF2-40B4-BE49-F238E27FC236}">
                <a16:creationId xmlns:a16="http://schemas.microsoft.com/office/drawing/2014/main" id="{5DD103AA-7536-490B-973F-73CA63A7E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32938" y="-6032938"/>
            <a:ext cx="126124" cy="12192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4" name="Grafik 3" descr="Ein Bild, das Text enthält.&#10;&#10;Automatisch generierte Beschreibung">
            <a:extLst>
              <a:ext uri="{FF2B5EF4-FFF2-40B4-BE49-F238E27FC236}">
                <a16:creationId xmlns:a16="http://schemas.microsoft.com/office/drawing/2014/main" id="{A39858AB-8CD2-4DEA-9569-BE45321EA5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2194" y="6009134"/>
            <a:ext cx="1343212" cy="685896"/>
          </a:xfrm>
          <a:prstGeom prst="rect">
            <a:avLst/>
          </a:prstGeom>
        </p:spPr>
      </p:pic>
      <p:pic>
        <p:nvPicPr>
          <p:cNvPr id="8" name="Inhaltsplatzhalter 4">
            <a:extLst>
              <a:ext uri="{FF2B5EF4-FFF2-40B4-BE49-F238E27FC236}">
                <a16:creationId xmlns:a16="http://schemas.microsoft.com/office/drawing/2014/main" id="{3DDF30C9-ED20-4516-B8F8-8B45457504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92214" y="6452962"/>
            <a:ext cx="3814420" cy="242068"/>
          </a:xfrm>
          <a:prstGeom prst="rect">
            <a:avLst/>
          </a:prstGeom>
        </p:spPr>
      </p:pic>
      <p:sp>
        <p:nvSpPr>
          <p:cNvPr id="3" name="Rechtwinkliges Dreieck 2">
            <a:extLst>
              <a:ext uri="{FF2B5EF4-FFF2-40B4-BE49-F238E27FC236}">
                <a16:creationId xmlns:a16="http://schemas.microsoft.com/office/drawing/2014/main" id="{5F935BA0-7866-B1D0-66BE-5C24BB106E93}"/>
              </a:ext>
            </a:extLst>
          </p:cNvPr>
          <p:cNvSpPr/>
          <p:nvPr/>
        </p:nvSpPr>
        <p:spPr>
          <a:xfrm rot="5400000">
            <a:off x="3640183" y="1680754"/>
            <a:ext cx="2969623" cy="3178629"/>
          </a:xfrm>
          <a:prstGeom prst="rtTriangl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winkliges Dreieck 8">
            <a:extLst>
              <a:ext uri="{FF2B5EF4-FFF2-40B4-BE49-F238E27FC236}">
                <a16:creationId xmlns:a16="http://schemas.microsoft.com/office/drawing/2014/main" id="{F2384D0D-78C6-F395-2634-2637E8596829}"/>
              </a:ext>
            </a:extLst>
          </p:cNvPr>
          <p:cNvSpPr/>
          <p:nvPr/>
        </p:nvSpPr>
        <p:spPr>
          <a:xfrm rot="16200000">
            <a:off x="3640183" y="1700228"/>
            <a:ext cx="2969623" cy="3178629"/>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 name="Gerader Verbinder 6">
            <a:extLst>
              <a:ext uri="{FF2B5EF4-FFF2-40B4-BE49-F238E27FC236}">
                <a16:creationId xmlns:a16="http://schemas.microsoft.com/office/drawing/2014/main" id="{0CF41498-FB61-4A68-9CAA-F81B1F4417A2}"/>
              </a:ext>
            </a:extLst>
          </p:cNvPr>
          <p:cNvCxnSpPr/>
          <p:nvPr/>
        </p:nvCxnSpPr>
        <p:spPr>
          <a:xfrm flipV="1">
            <a:off x="3439886" y="1715589"/>
            <a:ext cx="3352328" cy="3126377"/>
          </a:xfrm>
          <a:prstGeom prst="line">
            <a:avLst/>
          </a:prstGeom>
          <a:ln>
            <a:solidFill>
              <a:srgbClr val="002060"/>
            </a:solidFill>
          </a:ln>
        </p:spPr>
        <p:style>
          <a:lnRef idx="3">
            <a:schemeClr val="dk1"/>
          </a:lnRef>
          <a:fillRef idx="0">
            <a:schemeClr val="dk1"/>
          </a:fillRef>
          <a:effectRef idx="2">
            <a:schemeClr val="dk1"/>
          </a:effectRef>
          <a:fontRef idx="minor">
            <a:schemeClr val="tx1"/>
          </a:fontRef>
        </p:style>
      </p:cxnSp>
      <p:sp>
        <p:nvSpPr>
          <p:cNvPr id="10" name="Textfeld 9">
            <a:extLst>
              <a:ext uri="{FF2B5EF4-FFF2-40B4-BE49-F238E27FC236}">
                <a16:creationId xmlns:a16="http://schemas.microsoft.com/office/drawing/2014/main" id="{81E3D297-7D08-829A-C224-27CB6F143986}"/>
              </a:ext>
            </a:extLst>
          </p:cNvPr>
          <p:cNvSpPr txBox="1"/>
          <p:nvPr/>
        </p:nvSpPr>
        <p:spPr>
          <a:xfrm>
            <a:off x="3805646" y="2236631"/>
            <a:ext cx="1341120" cy="830997"/>
          </a:xfrm>
          <a:prstGeom prst="rect">
            <a:avLst/>
          </a:prstGeom>
          <a:noFill/>
        </p:spPr>
        <p:txBody>
          <a:bodyPr wrap="square" rtlCol="0">
            <a:spAutoFit/>
          </a:bodyPr>
          <a:lstStyle/>
          <a:p>
            <a:r>
              <a:rPr lang="de-DE" sz="2400"/>
              <a:t>Konsum</a:t>
            </a:r>
          </a:p>
          <a:p>
            <a:r>
              <a:rPr lang="de-DE" sz="2400"/>
              <a:t>heute</a:t>
            </a:r>
          </a:p>
        </p:txBody>
      </p:sp>
      <p:sp>
        <p:nvSpPr>
          <p:cNvPr id="14" name="Textfeld 13">
            <a:extLst>
              <a:ext uri="{FF2B5EF4-FFF2-40B4-BE49-F238E27FC236}">
                <a16:creationId xmlns:a16="http://schemas.microsoft.com/office/drawing/2014/main" id="{FAC15428-3DC1-BEBB-85CE-2769F7AB7A9E}"/>
              </a:ext>
            </a:extLst>
          </p:cNvPr>
          <p:cNvSpPr txBox="1"/>
          <p:nvPr/>
        </p:nvSpPr>
        <p:spPr>
          <a:xfrm>
            <a:off x="5338591" y="3515134"/>
            <a:ext cx="1341120" cy="830997"/>
          </a:xfrm>
          <a:prstGeom prst="rect">
            <a:avLst/>
          </a:prstGeom>
          <a:noFill/>
        </p:spPr>
        <p:txBody>
          <a:bodyPr wrap="square" rtlCol="0">
            <a:spAutoFit/>
          </a:bodyPr>
          <a:lstStyle/>
          <a:p>
            <a:r>
              <a:rPr lang="de-DE" sz="2400"/>
              <a:t>Konsum</a:t>
            </a:r>
          </a:p>
          <a:p>
            <a:r>
              <a:rPr lang="de-DE" sz="2400"/>
              <a:t>später</a:t>
            </a:r>
          </a:p>
        </p:txBody>
      </p:sp>
      <p:sp>
        <p:nvSpPr>
          <p:cNvPr id="11" name="Textfeld 10">
            <a:extLst>
              <a:ext uri="{FF2B5EF4-FFF2-40B4-BE49-F238E27FC236}">
                <a16:creationId xmlns:a16="http://schemas.microsoft.com/office/drawing/2014/main" id="{F891E32E-A70C-A8EC-DE9D-BE947ACA40A3}"/>
              </a:ext>
            </a:extLst>
          </p:cNvPr>
          <p:cNvSpPr txBox="1"/>
          <p:nvPr/>
        </p:nvSpPr>
        <p:spPr>
          <a:xfrm>
            <a:off x="7802879" y="2967335"/>
            <a:ext cx="4032069" cy="461665"/>
          </a:xfrm>
          <a:prstGeom prst="rect">
            <a:avLst/>
          </a:prstGeom>
          <a:noFill/>
        </p:spPr>
        <p:txBody>
          <a:bodyPr wrap="square" rtlCol="0">
            <a:spAutoFit/>
          </a:bodyPr>
          <a:lstStyle/>
          <a:p>
            <a:r>
              <a:rPr lang="de-DE" sz="2400"/>
              <a:t>Keine Lösung ohne Preis!</a:t>
            </a:r>
          </a:p>
        </p:txBody>
      </p:sp>
      <p:sp>
        <p:nvSpPr>
          <p:cNvPr id="15" name="Textfeld 14">
            <a:extLst>
              <a:ext uri="{FF2B5EF4-FFF2-40B4-BE49-F238E27FC236}">
                <a16:creationId xmlns:a16="http://schemas.microsoft.com/office/drawing/2014/main" id="{35FB0C28-EEE8-D091-B744-D3F9662CA5D4}"/>
              </a:ext>
            </a:extLst>
          </p:cNvPr>
          <p:cNvSpPr txBox="1"/>
          <p:nvPr/>
        </p:nvSpPr>
        <p:spPr>
          <a:xfrm>
            <a:off x="566057" y="444137"/>
            <a:ext cx="4310743" cy="461665"/>
          </a:xfrm>
          <a:prstGeom prst="rect">
            <a:avLst/>
          </a:prstGeom>
          <a:noFill/>
        </p:spPr>
        <p:txBody>
          <a:bodyPr wrap="square" rtlCol="0">
            <a:spAutoFit/>
          </a:bodyPr>
          <a:lstStyle/>
          <a:p>
            <a:r>
              <a:rPr lang="de-DE" sz="2400"/>
              <a:t>1. Sparen allgemein</a:t>
            </a:r>
          </a:p>
        </p:txBody>
      </p:sp>
    </p:spTree>
    <p:extLst>
      <p:ext uri="{BB962C8B-B14F-4D97-AF65-F5344CB8AC3E}">
        <p14:creationId xmlns:p14="http://schemas.microsoft.com/office/powerpoint/2010/main" val="2692619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P spid="10" grpId="0"/>
      <p:bldP spid="14"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mc:AlternateContent xmlns:mc="http://schemas.openxmlformats.org/markup-compatibility/2006">
        <mc:Choice xmlns:am3d="http://schemas.microsoft.com/office/drawing/2017/model3d" Requires="am3d">
          <p:graphicFrame>
            <p:nvGraphicFramePr>
              <p:cNvPr id="61" name="3D-Modell 60" descr="Hellgraue Kugel">
                <a:extLst>
                  <a:ext uri="{FF2B5EF4-FFF2-40B4-BE49-F238E27FC236}">
                    <a16:creationId xmlns:a16="http://schemas.microsoft.com/office/drawing/2014/main" id="{7A7FB9DA-081A-5CFC-AE00-0367EEB9C97A}"/>
                  </a:ext>
                </a:extLst>
              </p:cNvPr>
              <p:cNvGraphicFramePr>
                <a:graphicFrameLocks noChangeAspect="1"/>
              </p:cNvGraphicFramePr>
              <p:nvPr>
                <p:extLst>
                  <p:ext uri="{D42A27DB-BD31-4B8C-83A1-F6EECF244321}">
                    <p14:modId xmlns:p14="http://schemas.microsoft.com/office/powerpoint/2010/main" val="4017924312"/>
                  </p:ext>
                </p:extLst>
              </p:nvPr>
            </p:nvGraphicFramePr>
            <p:xfrm>
              <a:off x="8946070" y="1828477"/>
              <a:ext cx="757647" cy="757647"/>
            </p:xfrm>
            <a:graphic>
              <a:graphicData uri="http://schemas.microsoft.com/office/drawing/2017/model3d">
                <am3d:model3d r:embed="rId2">
                  <am3d:spPr>
                    <a:xfrm>
                      <a:off x="0" y="0"/>
                      <a:ext cx="757647" cy="757647"/>
                    </a:xfrm>
                    <a:prstGeom prst="rect">
                      <a:avLst/>
                    </a:prstGeom>
                  </am3d:spPr>
                  <am3d:camera>
                    <am3d:pos x="0" y="0" z="81469184"/>
                    <am3d:up dx="0" dy="36000000" dz="0"/>
                    <am3d:lookAt x="0" y="0" z="0"/>
                    <am3d:perspective fov="2700000"/>
                  </am3d:camera>
                  <am3d:trans>
                    <am3d:meterPerModelUnit n="7143146" d="1000000"/>
                    <am3d:preTrans dx="-2" dy="-18000000" dz="3"/>
                    <am3d:scale>
                      <am3d:sx n="1000000" d="1000000"/>
                      <am3d:sy n="1000000" d="1000000"/>
                      <am3d:sz n="1000000" d="1000000"/>
                    </am3d:scale>
                    <am3d:rot/>
                    <am3d:postTrans dx="0" dy="0" dz="0"/>
                  </am3d:trans>
                  <am3d:raster rName="Office3DRenderer" rVer="16.0.8326">
                    <am3d:blip r:embed="rId3"/>
                  </am3d:raster>
                  <am3d:objViewport viewportSz="1338219"/>
                  <am3d:ambientLight>
                    <am3d:clr>
                      <a:scrgbClr r="50000" g="50000" b="50000"/>
                    </am3d:clr>
                    <am3d:illuminance n="500000" d="1000000"/>
                  </am3d:ambientLight>
                  <am3d:ptLight rad="0">
                    <am3d:clr>
                      <a:scrgbClr r="100000" g="75000" b="50000"/>
                    </am3d:clr>
                    <am3d:intensity n="9765625" d="1000000"/>
                    <am3d:pos x="21959998" y="70920001" z="16344003"/>
                  </am3d:ptLight>
                  <am3d:ptLight rad="0">
                    <am3d:clr>
                      <a:scrgbClr r="40000" g="60000" b="95000"/>
                    </am3d:clr>
                    <am3d:intensity n="12250000" d="1000000"/>
                    <am3d:pos x="-37964106" y="51130435" z="57631972"/>
                  </am3d:ptLight>
                  <am3d:ptLight rad="0">
                    <am3d:clr>
                      <a:scrgbClr r="86837" g="72700" b="100000"/>
                    </am3d:clr>
                    <am3d:intensity n="3125000" d="1000000"/>
                    <am3d:pos x="-37739122" y="58056624" z="-34769649"/>
                  </am3d:ptLight>
                </am3d:model3d>
              </a:graphicData>
            </a:graphic>
          </p:graphicFrame>
        </mc:Choice>
        <mc:Fallback>
          <p:pic>
            <p:nvPicPr>
              <p:cNvPr id="61" name="3D-Modell 60" descr="Hellgraue Kugel">
                <a:extLst>
                  <a:ext uri="{FF2B5EF4-FFF2-40B4-BE49-F238E27FC236}">
                    <a16:creationId xmlns:a16="http://schemas.microsoft.com/office/drawing/2014/main" id="{7A7FB9DA-081A-5CFC-AE00-0367EEB9C97A}"/>
                  </a:ext>
                </a:extLst>
              </p:cNvPr>
              <p:cNvPicPr>
                <a:picLocks noGrp="1" noRot="1" noChangeAspect="1" noMove="1" noResize="1" noEditPoints="1" noAdjustHandles="1" noChangeArrowheads="1" noChangeShapeType="1" noCrop="1"/>
              </p:cNvPicPr>
              <p:nvPr/>
            </p:nvPicPr>
            <p:blipFill>
              <a:blip r:embed="rId3"/>
              <a:stretch>
                <a:fillRect/>
              </a:stretch>
            </p:blipFill>
            <p:spPr>
              <a:xfrm>
                <a:off x="8946070" y="1828477"/>
                <a:ext cx="757647" cy="757647"/>
              </a:xfrm>
              <a:prstGeom prst="rect">
                <a:avLst/>
              </a:prstGeom>
            </p:spPr>
          </p:pic>
        </mc:Fallback>
      </mc:AlternateContent>
      <mc:AlternateContent xmlns:mc="http://schemas.openxmlformats.org/markup-compatibility/2006">
        <mc:Choice xmlns:am3d="http://schemas.microsoft.com/office/drawing/2017/model3d" Requires="am3d">
          <p:graphicFrame>
            <p:nvGraphicFramePr>
              <p:cNvPr id="62" name="3D-Modell 61" descr="Hellgraue Kugel">
                <a:extLst>
                  <a:ext uri="{FF2B5EF4-FFF2-40B4-BE49-F238E27FC236}">
                    <a16:creationId xmlns:a16="http://schemas.microsoft.com/office/drawing/2014/main" id="{2ECFDF7F-E0A8-8A93-BA23-17068D7134B3}"/>
                  </a:ext>
                </a:extLst>
              </p:cNvPr>
              <p:cNvGraphicFramePr>
                <a:graphicFrameLocks noChangeAspect="1"/>
              </p:cNvGraphicFramePr>
              <p:nvPr>
                <p:extLst>
                  <p:ext uri="{D42A27DB-BD31-4B8C-83A1-F6EECF244321}">
                    <p14:modId xmlns:p14="http://schemas.microsoft.com/office/powerpoint/2010/main" val="2125760614"/>
                  </p:ext>
                </p:extLst>
              </p:nvPr>
            </p:nvGraphicFramePr>
            <p:xfrm>
              <a:off x="7941777" y="1831874"/>
              <a:ext cx="757647" cy="757647"/>
            </p:xfrm>
            <a:graphic>
              <a:graphicData uri="http://schemas.microsoft.com/office/drawing/2017/model3d">
                <am3d:model3d r:embed="rId2">
                  <am3d:spPr>
                    <a:xfrm>
                      <a:off x="0" y="0"/>
                      <a:ext cx="757647" cy="757647"/>
                    </a:xfrm>
                    <a:prstGeom prst="rect">
                      <a:avLst/>
                    </a:prstGeom>
                  </am3d:spPr>
                  <am3d:camera>
                    <am3d:pos x="0" y="0" z="81469184"/>
                    <am3d:up dx="0" dy="36000000" dz="0"/>
                    <am3d:lookAt x="0" y="0" z="0"/>
                    <am3d:perspective fov="2700000"/>
                  </am3d:camera>
                  <am3d:trans>
                    <am3d:meterPerModelUnit n="7143146" d="1000000"/>
                    <am3d:preTrans dx="-2" dy="-18000000" dz="3"/>
                    <am3d:scale>
                      <am3d:sx n="1000000" d="1000000"/>
                      <am3d:sy n="1000000" d="1000000"/>
                      <am3d:sz n="1000000" d="1000000"/>
                    </am3d:scale>
                    <am3d:rot/>
                    <am3d:postTrans dx="0" dy="0" dz="0"/>
                  </am3d:trans>
                  <am3d:raster rName="Office3DRenderer" rVer="16.0.8326">
                    <am3d:blip r:embed="rId3"/>
                  </am3d:raster>
                  <am3d:objViewport viewportSz="1338219"/>
                  <am3d:ambientLight>
                    <am3d:clr>
                      <a:scrgbClr r="50000" g="50000" b="50000"/>
                    </am3d:clr>
                    <am3d:illuminance n="500000" d="1000000"/>
                  </am3d:ambientLight>
                  <am3d:ptLight rad="0">
                    <am3d:clr>
                      <a:scrgbClr r="100000" g="75000" b="50000"/>
                    </am3d:clr>
                    <am3d:intensity n="9765625" d="1000000"/>
                    <am3d:pos x="21959998" y="70920001" z="16344003"/>
                  </am3d:ptLight>
                  <am3d:ptLight rad="0">
                    <am3d:clr>
                      <a:scrgbClr r="40000" g="60000" b="95000"/>
                    </am3d:clr>
                    <am3d:intensity n="12250000" d="1000000"/>
                    <am3d:pos x="-37964106" y="51130435" z="57631972"/>
                  </am3d:ptLight>
                  <am3d:ptLight rad="0">
                    <am3d:clr>
                      <a:scrgbClr r="86837" g="72700" b="100000"/>
                    </am3d:clr>
                    <am3d:intensity n="3125000" d="1000000"/>
                    <am3d:pos x="-37739122" y="58056624" z="-34769649"/>
                  </am3d:ptLight>
                </am3d:model3d>
              </a:graphicData>
            </a:graphic>
          </p:graphicFrame>
        </mc:Choice>
        <mc:Fallback>
          <p:pic>
            <p:nvPicPr>
              <p:cNvPr id="62" name="3D-Modell 61" descr="Hellgraue Kugel">
                <a:extLst>
                  <a:ext uri="{FF2B5EF4-FFF2-40B4-BE49-F238E27FC236}">
                    <a16:creationId xmlns:a16="http://schemas.microsoft.com/office/drawing/2014/main" id="{2ECFDF7F-E0A8-8A93-BA23-17068D7134B3}"/>
                  </a:ext>
                </a:extLst>
              </p:cNvPr>
              <p:cNvPicPr>
                <a:picLocks noGrp="1" noRot="1" noChangeAspect="1" noMove="1" noResize="1" noEditPoints="1" noAdjustHandles="1" noChangeArrowheads="1" noChangeShapeType="1" noCrop="1"/>
              </p:cNvPicPr>
              <p:nvPr/>
            </p:nvPicPr>
            <p:blipFill>
              <a:blip r:embed="rId3"/>
              <a:stretch>
                <a:fillRect/>
              </a:stretch>
            </p:blipFill>
            <p:spPr>
              <a:xfrm>
                <a:off x="7941777" y="1831874"/>
                <a:ext cx="757647" cy="757647"/>
              </a:xfrm>
              <a:prstGeom prst="rect">
                <a:avLst/>
              </a:prstGeom>
            </p:spPr>
          </p:pic>
        </mc:Fallback>
      </mc:AlternateContent>
      <mc:AlternateContent xmlns:mc="http://schemas.openxmlformats.org/markup-compatibility/2006">
        <mc:Choice xmlns:am3d="http://schemas.microsoft.com/office/drawing/2017/model3d" Requires="am3d">
          <p:graphicFrame>
            <p:nvGraphicFramePr>
              <p:cNvPr id="63" name="3D-Modell 62" descr="Hellgraue Kugel">
                <a:extLst>
                  <a:ext uri="{FF2B5EF4-FFF2-40B4-BE49-F238E27FC236}">
                    <a16:creationId xmlns:a16="http://schemas.microsoft.com/office/drawing/2014/main" id="{0F8B66D4-2784-766E-54DC-CC62835322D3}"/>
                  </a:ext>
                </a:extLst>
              </p:cNvPr>
              <p:cNvGraphicFramePr>
                <a:graphicFrameLocks noChangeAspect="1"/>
              </p:cNvGraphicFramePr>
              <p:nvPr>
                <p:extLst>
                  <p:ext uri="{D42A27DB-BD31-4B8C-83A1-F6EECF244321}">
                    <p14:modId xmlns:p14="http://schemas.microsoft.com/office/powerpoint/2010/main" val="3536916839"/>
                  </p:ext>
                </p:extLst>
              </p:nvPr>
            </p:nvGraphicFramePr>
            <p:xfrm>
              <a:off x="6931549" y="1834937"/>
              <a:ext cx="757647" cy="757647"/>
            </p:xfrm>
            <a:graphic>
              <a:graphicData uri="http://schemas.microsoft.com/office/drawing/2017/model3d">
                <am3d:model3d r:embed="rId2">
                  <am3d:spPr>
                    <a:xfrm>
                      <a:off x="0" y="0"/>
                      <a:ext cx="757647" cy="757647"/>
                    </a:xfrm>
                    <a:prstGeom prst="rect">
                      <a:avLst/>
                    </a:prstGeom>
                  </am3d:spPr>
                  <am3d:camera>
                    <am3d:pos x="0" y="0" z="81469184"/>
                    <am3d:up dx="0" dy="36000000" dz="0"/>
                    <am3d:lookAt x="0" y="0" z="0"/>
                    <am3d:perspective fov="2700000"/>
                  </am3d:camera>
                  <am3d:trans>
                    <am3d:meterPerModelUnit n="7143146" d="1000000"/>
                    <am3d:preTrans dx="-2" dy="-18000000" dz="3"/>
                    <am3d:scale>
                      <am3d:sx n="1000000" d="1000000"/>
                      <am3d:sy n="1000000" d="1000000"/>
                      <am3d:sz n="1000000" d="1000000"/>
                    </am3d:scale>
                    <am3d:rot/>
                    <am3d:postTrans dx="0" dy="0" dz="0"/>
                  </am3d:trans>
                  <am3d:raster rName="Office3DRenderer" rVer="16.0.8326">
                    <am3d:blip r:embed="rId3"/>
                  </am3d:raster>
                  <am3d:objViewport viewportSz="1338219"/>
                  <am3d:ambientLight>
                    <am3d:clr>
                      <a:scrgbClr r="50000" g="50000" b="50000"/>
                    </am3d:clr>
                    <am3d:illuminance n="500000" d="1000000"/>
                  </am3d:ambientLight>
                  <am3d:ptLight rad="0">
                    <am3d:clr>
                      <a:scrgbClr r="100000" g="75000" b="50000"/>
                    </am3d:clr>
                    <am3d:intensity n="9765625" d="1000000"/>
                    <am3d:pos x="21959998" y="70920001" z="16344003"/>
                  </am3d:ptLight>
                  <am3d:ptLight rad="0">
                    <am3d:clr>
                      <a:scrgbClr r="40000" g="60000" b="95000"/>
                    </am3d:clr>
                    <am3d:intensity n="12250000" d="1000000"/>
                    <am3d:pos x="-37964106" y="51130435" z="57631972"/>
                  </am3d:ptLight>
                  <am3d:ptLight rad="0">
                    <am3d:clr>
                      <a:scrgbClr r="86837" g="72700" b="100000"/>
                    </am3d:clr>
                    <am3d:intensity n="3125000" d="1000000"/>
                    <am3d:pos x="-37739122" y="58056624" z="-34769649"/>
                  </am3d:ptLight>
                </am3d:model3d>
              </a:graphicData>
            </a:graphic>
          </p:graphicFrame>
        </mc:Choice>
        <mc:Fallback>
          <p:pic>
            <p:nvPicPr>
              <p:cNvPr id="63" name="3D-Modell 62" descr="Hellgraue Kugel">
                <a:extLst>
                  <a:ext uri="{FF2B5EF4-FFF2-40B4-BE49-F238E27FC236}">
                    <a16:creationId xmlns:a16="http://schemas.microsoft.com/office/drawing/2014/main" id="{0F8B66D4-2784-766E-54DC-CC62835322D3}"/>
                  </a:ext>
                </a:extLst>
              </p:cNvPr>
              <p:cNvPicPr>
                <a:picLocks noGrp="1" noRot="1" noChangeAspect="1" noMove="1" noResize="1" noEditPoints="1" noAdjustHandles="1" noChangeArrowheads="1" noChangeShapeType="1" noCrop="1"/>
              </p:cNvPicPr>
              <p:nvPr/>
            </p:nvPicPr>
            <p:blipFill>
              <a:blip r:embed="rId3"/>
              <a:stretch>
                <a:fillRect/>
              </a:stretch>
            </p:blipFill>
            <p:spPr>
              <a:xfrm>
                <a:off x="6931549" y="1834937"/>
                <a:ext cx="757647" cy="757647"/>
              </a:xfrm>
              <a:prstGeom prst="rect">
                <a:avLst/>
              </a:prstGeom>
            </p:spPr>
          </p:pic>
        </mc:Fallback>
      </mc:AlternateContent>
      <mc:AlternateContent xmlns:mc="http://schemas.openxmlformats.org/markup-compatibility/2006">
        <mc:Choice xmlns:am3d="http://schemas.microsoft.com/office/drawing/2017/model3d" Requires="am3d">
          <p:graphicFrame>
            <p:nvGraphicFramePr>
              <p:cNvPr id="60" name="3D-Modell 59" descr="Hellgraue Kugel">
                <a:extLst>
                  <a:ext uri="{FF2B5EF4-FFF2-40B4-BE49-F238E27FC236}">
                    <a16:creationId xmlns:a16="http://schemas.microsoft.com/office/drawing/2014/main" id="{65B1ADAF-6DD8-5F87-06C8-0EF7BEFE1C90}"/>
                  </a:ext>
                </a:extLst>
              </p:cNvPr>
              <p:cNvGraphicFramePr>
                <a:graphicFrameLocks noChangeAspect="1"/>
              </p:cNvGraphicFramePr>
              <p:nvPr>
                <p:extLst>
                  <p:ext uri="{D42A27DB-BD31-4B8C-83A1-F6EECF244321}">
                    <p14:modId xmlns:p14="http://schemas.microsoft.com/office/powerpoint/2010/main" val="4280365781"/>
                  </p:ext>
                </p:extLst>
              </p:nvPr>
            </p:nvGraphicFramePr>
            <p:xfrm>
              <a:off x="5877343" y="1857532"/>
              <a:ext cx="757647" cy="757647"/>
            </p:xfrm>
            <a:graphic>
              <a:graphicData uri="http://schemas.microsoft.com/office/drawing/2017/model3d">
                <am3d:model3d r:embed="rId2">
                  <am3d:spPr>
                    <a:xfrm>
                      <a:off x="0" y="0"/>
                      <a:ext cx="757647" cy="757647"/>
                    </a:xfrm>
                    <a:prstGeom prst="rect">
                      <a:avLst/>
                    </a:prstGeom>
                  </am3d:spPr>
                  <am3d:camera>
                    <am3d:pos x="0" y="0" z="81469184"/>
                    <am3d:up dx="0" dy="36000000" dz="0"/>
                    <am3d:lookAt x="0" y="0" z="0"/>
                    <am3d:perspective fov="2700000"/>
                  </am3d:camera>
                  <am3d:trans>
                    <am3d:meterPerModelUnit n="7143146" d="1000000"/>
                    <am3d:preTrans dx="-2" dy="-18000000" dz="3"/>
                    <am3d:scale>
                      <am3d:sx n="1000000" d="1000000"/>
                      <am3d:sy n="1000000" d="1000000"/>
                      <am3d:sz n="1000000" d="1000000"/>
                    </am3d:scale>
                    <am3d:rot/>
                    <am3d:postTrans dx="0" dy="0" dz="0"/>
                  </am3d:trans>
                  <am3d:raster rName="Office3DRenderer" rVer="16.0.8326">
                    <am3d:blip r:embed="rId3"/>
                  </am3d:raster>
                  <am3d:objViewport viewportSz="1338219"/>
                  <am3d:ambientLight>
                    <am3d:clr>
                      <a:scrgbClr r="50000" g="50000" b="50000"/>
                    </am3d:clr>
                    <am3d:illuminance n="500000" d="1000000"/>
                  </am3d:ambientLight>
                  <am3d:ptLight rad="0">
                    <am3d:clr>
                      <a:scrgbClr r="100000" g="75000" b="50000"/>
                    </am3d:clr>
                    <am3d:intensity n="9765625" d="1000000"/>
                    <am3d:pos x="21959998" y="70920001" z="16344003"/>
                  </am3d:ptLight>
                  <am3d:ptLight rad="0">
                    <am3d:clr>
                      <a:scrgbClr r="40000" g="60000" b="95000"/>
                    </am3d:clr>
                    <am3d:intensity n="12250000" d="1000000"/>
                    <am3d:pos x="-37964106" y="51130435" z="57631972"/>
                  </am3d:ptLight>
                  <am3d:ptLight rad="0">
                    <am3d:clr>
                      <a:scrgbClr r="86837" g="72700" b="100000"/>
                    </am3d:clr>
                    <am3d:intensity n="3125000" d="1000000"/>
                    <am3d:pos x="-37739122" y="58056624" z="-34769649"/>
                  </am3d:ptLight>
                </am3d:model3d>
              </a:graphicData>
            </a:graphic>
          </p:graphicFrame>
        </mc:Choice>
        <mc:Fallback>
          <p:pic>
            <p:nvPicPr>
              <p:cNvPr id="60" name="3D-Modell 59" descr="Hellgraue Kugel">
                <a:extLst>
                  <a:ext uri="{FF2B5EF4-FFF2-40B4-BE49-F238E27FC236}">
                    <a16:creationId xmlns:a16="http://schemas.microsoft.com/office/drawing/2014/main" id="{65B1ADAF-6DD8-5F87-06C8-0EF7BEFE1C90}"/>
                  </a:ext>
                </a:extLst>
              </p:cNvPr>
              <p:cNvPicPr>
                <a:picLocks noGrp="1" noRot="1" noChangeAspect="1" noMove="1" noResize="1" noEditPoints="1" noAdjustHandles="1" noChangeArrowheads="1" noChangeShapeType="1" noCrop="1"/>
              </p:cNvPicPr>
              <p:nvPr/>
            </p:nvPicPr>
            <p:blipFill>
              <a:blip r:embed="rId3"/>
              <a:stretch>
                <a:fillRect/>
              </a:stretch>
            </p:blipFill>
            <p:spPr>
              <a:xfrm>
                <a:off x="5877343" y="1857532"/>
                <a:ext cx="757647" cy="757647"/>
              </a:xfrm>
              <a:prstGeom prst="rect">
                <a:avLst/>
              </a:prstGeom>
            </p:spPr>
          </p:pic>
        </mc:Fallback>
      </mc:AlternateContent>
      <mc:AlternateContent xmlns:mc="http://schemas.openxmlformats.org/markup-compatibility/2006">
        <mc:Choice xmlns:am3d="http://schemas.microsoft.com/office/drawing/2017/model3d" Requires="am3d">
          <p:graphicFrame>
            <p:nvGraphicFramePr>
              <p:cNvPr id="59" name="3D-Modell 58" descr="Hellgraue Kugel">
                <a:extLst>
                  <a:ext uri="{FF2B5EF4-FFF2-40B4-BE49-F238E27FC236}">
                    <a16:creationId xmlns:a16="http://schemas.microsoft.com/office/drawing/2014/main" id="{18264454-8EF2-04D6-2795-BE9F2553E4BD}"/>
                  </a:ext>
                </a:extLst>
              </p:cNvPr>
              <p:cNvGraphicFramePr>
                <a:graphicFrameLocks noChangeAspect="1"/>
              </p:cNvGraphicFramePr>
              <p:nvPr>
                <p:extLst>
                  <p:ext uri="{D42A27DB-BD31-4B8C-83A1-F6EECF244321}">
                    <p14:modId xmlns:p14="http://schemas.microsoft.com/office/powerpoint/2010/main" val="934330566"/>
                  </p:ext>
                </p:extLst>
              </p:nvPr>
            </p:nvGraphicFramePr>
            <p:xfrm>
              <a:off x="4888444" y="1873925"/>
              <a:ext cx="757647" cy="757647"/>
            </p:xfrm>
            <a:graphic>
              <a:graphicData uri="http://schemas.microsoft.com/office/drawing/2017/model3d">
                <am3d:model3d r:embed="rId2">
                  <am3d:spPr>
                    <a:xfrm>
                      <a:off x="0" y="0"/>
                      <a:ext cx="757647" cy="757647"/>
                    </a:xfrm>
                    <a:prstGeom prst="rect">
                      <a:avLst/>
                    </a:prstGeom>
                  </am3d:spPr>
                  <am3d:camera>
                    <am3d:pos x="0" y="0" z="81469184"/>
                    <am3d:up dx="0" dy="36000000" dz="0"/>
                    <am3d:lookAt x="0" y="0" z="0"/>
                    <am3d:perspective fov="2700000"/>
                  </am3d:camera>
                  <am3d:trans>
                    <am3d:meterPerModelUnit n="7143146" d="1000000"/>
                    <am3d:preTrans dx="-2" dy="-18000000" dz="3"/>
                    <am3d:scale>
                      <am3d:sx n="1000000" d="1000000"/>
                      <am3d:sy n="1000000" d="1000000"/>
                      <am3d:sz n="1000000" d="1000000"/>
                    </am3d:scale>
                    <am3d:rot/>
                    <am3d:postTrans dx="0" dy="0" dz="0"/>
                  </am3d:trans>
                  <am3d:raster rName="Office3DRenderer" rVer="16.0.8326">
                    <am3d:blip r:embed="rId3"/>
                  </am3d:raster>
                  <am3d:objViewport viewportSz="1338219"/>
                  <am3d:ambientLight>
                    <am3d:clr>
                      <a:scrgbClr r="50000" g="50000" b="50000"/>
                    </am3d:clr>
                    <am3d:illuminance n="500000" d="1000000"/>
                  </am3d:ambientLight>
                  <am3d:ptLight rad="0">
                    <am3d:clr>
                      <a:scrgbClr r="100000" g="75000" b="50000"/>
                    </am3d:clr>
                    <am3d:intensity n="9765625" d="1000000"/>
                    <am3d:pos x="21959998" y="70920001" z="16344003"/>
                  </am3d:ptLight>
                  <am3d:ptLight rad="0">
                    <am3d:clr>
                      <a:scrgbClr r="40000" g="60000" b="95000"/>
                    </am3d:clr>
                    <am3d:intensity n="12250000" d="1000000"/>
                    <am3d:pos x="-37964106" y="51130435" z="57631972"/>
                  </am3d:ptLight>
                  <am3d:ptLight rad="0">
                    <am3d:clr>
                      <a:scrgbClr r="86837" g="72700" b="100000"/>
                    </am3d:clr>
                    <am3d:intensity n="3125000" d="1000000"/>
                    <am3d:pos x="-37739122" y="58056624" z="-34769649"/>
                  </am3d:ptLight>
                </am3d:model3d>
              </a:graphicData>
            </a:graphic>
          </p:graphicFrame>
        </mc:Choice>
        <mc:Fallback>
          <p:pic>
            <p:nvPicPr>
              <p:cNvPr id="59" name="3D-Modell 58" descr="Hellgraue Kugel">
                <a:extLst>
                  <a:ext uri="{FF2B5EF4-FFF2-40B4-BE49-F238E27FC236}">
                    <a16:creationId xmlns:a16="http://schemas.microsoft.com/office/drawing/2014/main" id="{18264454-8EF2-04D6-2795-BE9F2553E4BD}"/>
                  </a:ext>
                </a:extLst>
              </p:cNvPr>
              <p:cNvPicPr>
                <a:picLocks noGrp="1" noRot="1" noChangeAspect="1" noMove="1" noResize="1" noEditPoints="1" noAdjustHandles="1" noChangeArrowheads="1" noChangeShapeType="1" noCrop="1"/>
              </p:cNvPicPr>
              <p:nvPr/>
            </p:nvPicPr>
            <p:blipFill>
              <a:blip r:embed="rId3"/>
              <a:stretch>
                <a:fillRect/>
              </a:stretch>
            </p:blipFill>
            <p:spPr>
              <a:xfrm>
                <a:off x="4888444" y="1873925"/>
                <a:ext cx="757647" cy="757647"/>
              </a:xfrm>
              <a:prstGeom prst="rect">
                <a:avLst/>
              </a:prstGeom>
            </p:spPr>
          </p:pic>
        </mc:Fallback>
      </mc:AlternateContent>
      <mc:AlternateContent xmlns:mc="http://schemas.openxmlformats.org/markup-compatibility/2006">
        <mc:Choice xmlns:am3d="http://schemas.microsoft.com/office/drawing/2017/model3d" Requires="am3d">
          <p:graphicFrame>
            <p:nvGraphicFramePr>
              <p:cNvPr id="58" name="3D-Modell 57" descr="Hellgraue Kugel">
                <a:extLst>
                  <a:ext uri="{FF2B5EF4-FFF2-40B4-BE49-F238E27FC236}">
                    <a16:creationId xmlns:a16="http://schemas.microsoft.com/office/drawing/2014/main" id="{A13D05B0-C377-7DA4-FFE9-F1D421820A10}"/>
                  </a:ext>
                </a:extLst>
              </p:cNvPr>
              <p:cNvGraphicFramePr>
                <a:graphicFrameLocks noChangeAspect="1"/>
              </p:cNvGraphicFramePr>
              <p:nvPr>
                <p:extLst>
                  <p:ext uri="{D42A27DB-BD31-4B8C-83A1-F6EECF244321}">
                    <p14:modId xmlns:p14="http://schemas.microsoft.com/office/powerpoint/2010/main" val="3081595320"/>
                  </p:ext>
                </p:extLst>
              </p:nvPr>
            </p:nvGraphicFramePr>
            <p:xfrm>
              <a:off x="3867112" y="1842708"/>
              <a:ext cx="757647" cy="757647"/>
            </p:xfrm>
            <a:graphic>
              <a:graphicData uri="http://schemas.microsoft.com/office/drawing/2017/model3d">
                <am3d:model3d r:embed="rId2">
                  <am3d:spPr>
                    <a:xfrm>
                      <a:off x="0" y="0"/>
                      <a:ext cx="757647" cy="757647"/>
                    </a:xfrm>
                    <a:prstGeom prst="rect">
                      <a:avLst/>
                    </a:prstGeom>
                  </am3d:spPr>
                  <am3d:camera>
                    <am3d:pos x="0" y="0" z="81469184"/>
                    <am3d:up dx="0" dy="36000000" dz="0"/>
                    <am3d:lookAt x="0" y="0" z="0"/>
                    <am3d:perspective fov="2700000"/>
                  </am3d:camera>
                  <am3d:trans>
                    <am3d:meterPerModelUnit n="7143146" d="1000000"/>
                    <am3d:preTrans dx="-2" dy="-18000000" dz="3"/>
                    <am3d:scale>
                      <am3d:sx n="1000000" d="1000000"/>
                      <am3d:sy n="1000000" d="1000000"/>
                      <am3d:sz n="1000000" d="1000000"/>
                    </am3d:scale>
                    <am3d:rot/>
                    <am3d:postTrans dx="0" dy="0" dz="0"/>
                  </am3d:trans>
                  <am3d:raster rName="Office3DRenderer" rVer="16.0.8326">
                    <am3d:blip r:embed="rId3"/>
                  </am3d:raster>
                  <am3d:objViewport viewportSz="1338219"/>
                  <am3d:ambientLight>
                    <am3d:clr>
                      <a:scrgbClr r="50000" g="50000" b="50000"/>
                    </am3d:clr>
                    <am3d:illuminance n="500000" d="1000000"/>
                  </am3d:ambientLight>
                  <am3d:ptLight rad="0">
                    <am3d:clr>
                      <a:scrgbClr r="100000" g="75000" b="50000"/>
                    </am3d:clr>
                    <am3d:intensity n="9765625" d="1000000"/>
                    <am3d:pos x="21959998" y="70920001" z="16344003"/>
                  </am3d:ptLight>
                  <am3d:ptLight rad="0">
                    <am3d:clr>
                      <a:scrgbClr r="40000" g="60000" b="95000"/>
                    </am3d:clr>
                    <am3d:intensity n="12250000" d="1000000"/>
                    <am3d:pos x="-37964106" y="51130435" z="57631972"/>
                  </am3d:ptLight>
                  <am3d:ptLight rad="0">
                    <am3d:clr>
                      <a:scrgbClr r="86837" g="72700" b="100000"/>
                    </am3d:clr>
                    <am3d:intensity n="3125000" d="1000000"/>
                    <am3d:pos x="-37739122" y="58056624" z="-34769649"/>
                  </am3d:ptLight>
                </am3d:model3d>
              </a:graphicData>
            </a:graphic>
          </p:graphicFrame>
        </mc:Choice>
        <mc:Fallback>
          <p:pic>
            <p:nvPicPr>
              <p:cNvPr id="58" name="3D-Modell 57" descr="Hellgraue Kugel">
                <a:extLst>
                  <a:ext uri="{FF2B5EF4-FFF2-40B4-BE49-F238E27FC236}">
                    <a16:creationId xmlns:a16="http://schemas.microsoft.com/office/drawing/2014/main" id="{A13D05B0-C377-7DA4-FFE9-F1D421820A10}"/>
                  </a:ext>
                </a:extLst>
              </p:cNvPr>
              <p:cNvPicPr>
                <a:picLocks noGrp="1" noRot="1" noChangeAspect="1" noMove="1" noResize="1" noEditPoints="1" noAdjustHandles="1" noChangeArrowheads="1" noChangeShapeType="1" noCrop="1"/>
              </p:cNvPicPr>
              <p:nvPr/>
            </p:nvPicPr>
            <p:blipFill>
              <a:blip r:embed="rId3"/>
              <a:stretch>
                <a:fillRect/>
              </a:stretch>
            </p:blipFill>
            <p:spPr>
              <a:xfrm>
                <a:off x="3867112" y="1842708"/>
                <a:ext cx="757647" cy="757647"/>
              </a:xfrm>
              <a:prstGeom prst="rect">
                <a:avLst/>
              </a:prstGeom>
            </p:spPr>
          </p:pic>
        </mc:Fallback>
      </mc:AlternateContent>
      <mc:AlternateContent xmlns:mc="http://schemas.openxmlformats.org/markup-compatibility/2006">
        <mc:Choice xmlns:am3d="http://schemas.microsoft.com/office/drawing/2017/model3d" Requires="am3d">
          <p:graphicFrame>
            <p:nvGraphicFramePr>
              <p:cNvPr id="57" name="3D-Modell 56" descr="Hellgraue Kugel">
                <a:extLst>
                  <a:ext uri="{FF2B5EF4-FFF2-40B4-BE49-F238E27FC236}">
                    <a16:creationId xmlns:a16="http://schemas.microsoft.com/office/drawing/2014/main" id="{693AC931-48F3-BABC-1F57-9782F6B3DB30}"/>
                  </a:ext>
                </a:extLst>
              </p:cNvPr>
              <p:cNvGraphicFramePr>
                <a:graphicFrameLocks noChangeAspect="1"/>
              </p:cNvGraphicFramePr>
              <p:nvPr>
                <p:extLst>
                  <p:ext uri="{D42A27DB-BD31-4B8C-83A1-F6EECF244321}">
                    <p14:modId xmlns:p14="http://schemas.microsoft.com/office/powerpoint/2010/main" val="4031490007"/>
                  </p:ext>
                </p:extLst>
              </p:nvPr>
            </p:nvGraphicFramePr>
            <p:xfrm>
              <a:off x="2857454" y="1847191"/>
              <a:ext cx="757647" cy="757647"/>
            </p:xfrm>
            <a:graphic>
              <a:graphicData uri="http://schemas.microsoft.com/office/drawing/2017/model3d">
                <am3d:model3d r:embed="rId2">
                  <am3d:spPr>
                    <a:xfrm>
                      <a:off x="0" y="0"/>
                      <a:ext cx="757647" cy="757647"/>
                    </a:xfrm>
                    <a:prstGeom prst="rect">
                      <a:avLst/>
                    </a:prstGeom>
                  </am3d:spPr>
                  <am3d:camera>
                    <am3d:pos x="0" y="0" z="81469184"/>
                    <am3d:up dx="0" dy="36000000" dz="0"/>
                    <am3d:lookAt x="0" y="0" z="0"/>
                    <am3d:perspective fov="2700000"/>
                  </am3d:camera>
                  <am3d:trans>
                    <am3d:meterPerModelUnit n="7143146" d="1000000"/>
                    <am3d:preTrans dx="-2" dy="-18000000" dz="3"/>
                    <am3d:scale>
                      <am3d:sx n="1000000" d="1000000"/>
                      <am3d:sy n="1000000" d="1000000"/>
                      <am3d:sz n="1000000" d="1000000"/>
                    </am3d:scale>
                    <am3d:rot/>
                    <am3d:postTrans dx="0" dy="0" dz="0"/>
                  </am3d:trans>
                  <am3d:raster rName="Office3DRenderer" rVer="16.0.8326">
                    <am3d:blip r:embed="rId3"/>
                  </am3d:raster>
                  <am3d:objViewport viewportSz="1338219"/>
                  <am3d:ambientLight>
                    <am3d:clr>
                      <a:scrgbClr r="50000" g="50000" b="50000"/>
                    </am3d:clr>
                    <am3d:illuminance n="500000" d="1000000"/>
                  </am3d:ambientLight>
                  <am3d:ptLight rad="0">
                    <am3d:clr>
                      <a:scrgbClr r="100000" g="75000" b="50000"/>
                    </am3d:clr>
                    <am3d:intensity n="9765625" d="1000000"/>
                    <am3d:pos x="21959998" y="70920001" z="16344003"/>
                  </am3d:ptLight>
                  <am3d:ptLight rad="0">
                    <am3d:clr>
                      <a:scrgbClr r="40000" g="60000" b="95000"/>
                    </am3d:clr>
                    <am3d:intensity n="12250000" d="1000000"/>
                    <am3d:pos x="-37964106" y="51130435" z="57631972"/>
                  </am3d:ptLight>
                  <am3d:ptLight rad="0">
                    <am3d:clr>
                      <a:scrgbClr r="86837" g="72700" b="100000"/>
                    </am3d:clr>
                    <am3d:intensity n="3125000" d="1000000"/>
                    <am3d:pos x="-37739122" y="58056624" z="-34769649"/>
                  </am3d:ptLight>
                </am3d:model3d>
              </a:graphicData>
            </a:graphic>
          </p:graphicFrame>
        </mc:Choice>
        <mc:Fallback>
          <p:pic>
            <p:nvPicPr>
              <p:cNvPr id="57" name="3D-Modell 56" descr="Hellgraue Kugel">
                <a:extLst>
                  <a:ext uri="{FF2B5EF4-FFF2-40B4-BE49-F238E27FC236}">
                    <a16:creationId xmlns:a16="http://schemas.microsoft.com/office/drawing/2014/main" id="{693AC931-48F3-BABC-1F57-9782F6B3DB30}"/>
                  </a:ext>
                </a:extLst>
              </p:cNvPr>
              <p:cNvPicPr>
                <a:picLocks noGrp="1" noRot="1" noChangeAspect="1" noMove="1" noResize="1" noEditPoints="1" noAdjustHandles="1" noChangeArrowheads="1" noChangeShapeType="1" noCrop="1"/>
              </p:cNvPicPr>
              <p:nvPr/>
            </p:nvPicPr>
            <p:blipFill>
              <a:blip r:embed="rId3"/>
              <a:stretch>
                <a:fillRect/>
              </a:stretch>
            </p:blipFill>
            <p:spPr>
              <a:xfrm>
                <a:off x="2857454" y="1847191"/>
                <a:ext cx="757647" cy="757647"/>
              </a:xfrm>
              <a:prstGeom prst="rect">
                <a:avLst/>
              </a:prstGeom>
            </p:spPr>
          </p:pic>
        </mc:Fallback>
      </mc:AlternateContent>
      <mc:AlternateContent xmlns:mc="http://schemas.openxmlformats.org/markup-compatibility/2006">
        <mc:Choice xmlns:am3d="http://schemas.microsoft.com/office/drawing/2017/model3d" Requires="am3d">
          <p:graphicFrame>
            <p:nvGraphicFramePr>
              <p:cNvPr id="64" name="3D-Modell 63" descr="Hellgraue Kugel">
                <a:extLst>
                  <a:ext uri="{FF2B5EF4-FFF2-40B4-BE49-F238E27FC236}">
                    <a16:creationId xmlns:a16="http://schemas.microsoft.com/office/drawing/2014/main" id="{7D9E3954-CC07-567E-5AF3-10B72B17B95E}"/>
                  </a:ext>
                </a:extLst>
              </p:cNvPr>
              <p:cNvGraphicFramePr>
                <a:graphicFrameLocks noChangeAspect="1"/>
              </p:cNvGraphicFramePr>
              <p:nvPr>
                <p:extLst>
                  <p:ext uri="{D42A27DB-BD31-4B8C-83A1-F6EECF244321}">
                    <p14:modId xmlns:p14="http://schemas.microsoft.com/office/powerpoint/2010/main" val="2508334683"/>
                  </p:ext>
                </p:extLst>
              </p:nvPr>
            </p:nvGraphicFramePr>
            <p:xfrm>
              <a:off x="10065188" y="1828477"/>
              <a:ext cx="757647" cy="757647"/>
            </p:xfrm>
            <a:graphic>
              <a:graphicData uri="http://schemas.microsoft.com/office/drawing/2017/model3d">
                <am3d:model3d r:embed="rId2">
                  <am3d:spPr>
                    <a:xfrm>
                      <a:off x="0" y="0"/>
                      <a:ext cx="757647" cy="757647"/>
                    </a:xfrm>
                    <a:prstGeom prst="rect">
                      <a:avLst/>
                    </a:prstGeom>
                  </am3d:spPr>
                  <am3d:camera>
                    <am3d:pos x="0" y="0" z="81469184"/>
                    <am3d:up dx="0" dy="36000000" dz="0"/>
                    <am3d:lookAt x="0" y="0" z="0"/>
                    <am3d:perspective fov="2700000"/>
                  </am3d:camera>
                  <am3d:trans>
                    <am3d:meterPerModelUnit n="7143146" d="1000000"/>
                    <am3d:preTrans dx="-2" dy="-18000000" dz="3"/>
                    <am3d:scale>
                      <am3d:sx n="1000000" d="1000000"/>
                      <am3d:sy n="1000000" d="1000000"/>
                      <am3d:sz n="1000000" d="1000000"/>
                    </am3d:scale>
                    <am3d:rot/>
                    <am3d:postTrans dx="0" dy="0" dz="0"/>
                  </am3d:trans>
                  <am3d:raster rName="Office3DRenderer" rVer="16.0.8326">
                    <am3d:blip r:embed="rId3"/>
                  </am3d:raster>
                  <am3d:objViewport viewportSz="1338219"/>
                  <am3d:ambientLight>
                    <am3d:clr>
                      <a:scrgbClr r="50000" g="50000" b="50000"/>
                    </am3d:clr>
                    <am3d:illuminance n="500000" d="1000000"/>
                  </am3d:ambientLight>
                  <am3d:ptLight rad="0">
                    <am3d:clr>
                      <a:scrgbClr r="100000" g="75000" b="50000"/>
                    </am3d:clr>
                    <am3d:intensity n="9765625" d="1000000"/>
                    <am3d:pos x="21959998" y="70920001" z="16344003"/>
                  </am3d:ptLight>
                  <am3d:ptLight rad="0">
                    <am3d:clr>
                      <a:scrgbClr r="40000" g="60000" b="95000"/>
                    </am3d:clr>
                    <am3d:intensity n="12250000" d="1000000"/>
                    <am3d:pos x="-37964106" y="51130435" z="57631972"/>
                  </am3d:ptLight>
                  <am3d:ptLight rad="0">
                    <am3d:clr>
                      <a:scrgbClr r="86837" g="72700" b="100000"/>
                    </am3d:clr>
                    <am3d:intensity n="3125000" d="1000000"/>
                    <am3d:pos x="-37739122" y="58056624" z="-34769649"/>
                  </am3d:ptLight>
                </am3d:model3d>
              </a:graphicData>
            </a:graphic>
          </p:graphicFrame>
        </mc:Choice>
        <mc:Fallback>
          <p:pic>
            <p:nvPicPr>
              <p:cNvPr id="64" name="3D-Modell 63" descr="Hellgraue Kugel">
                <a:extLst>
                  <a:ext uri="{FF2B5EF4-FFF2-40B4-BE49-F238E27FC236}">
                    <a16:creationId xmlns:a16="http://schemas.microsoft.com/office/drawing/2014/main" id="{7D9E3954-CC07-567E-5AF3-10B72B17B95E}"/>
                  </a:ext>
                </a:extLst>
              </p:cNvPr>
              <p:cNvPicPr>
                <a:picLocks noGrp="1" noRot="1" noChangeAspect="1" noMove="1" noResize="1" noEditPoints="1" noAdjustHandles="1" noChangeArrowheads="1" noChangeShapeType="1" noCrop="1"/>
              </p:cNvPicPr>
              <p:nvPr/>
            </p:nvPicPr>
            <p:blipFill>
              <a:blip r:embed="rId3"/>
              <a:stretch>
                <a:fillRect/>
              </a:stretch>
            </p:blipFill>
            <p:spPr>
              <a:xfrm>
                <a:off x="10065188" y="1828477"/>
                <a:ext cx="757647" cy="757647"/>
              </a:xfrm>
              <a:prstGeom prst="rect">
                <a:avLst/>
              </a:prstGeom>
            </p:spPr>
          </p:pic>
        </mc:Fallback>
      </mc:AlternateContent>
      <mc:AlternateContent xmlns:mc="http://schemas.openxmlformats.org/markup-compatibility/2006">
        <mc:Choice xmlns:am3d="http://schemas.microsoft.com/office/drawing/2017/model3d" Requires="am3d">
          <p:graphicFrame>
            <p:nvGraphicFramePr>
              <p:cNvPr id="56" name="3D-Modell 55" descr="Hellgraue Kugel">
                <a:extLst>
                  <a:ext uri="{FF2B5EF4-FFF2-40B4-BE49-F238E27FC236}">
                    <a16:creationId xmlns:a16="http://schemas.microsoft.com/office/drawing/2014/main" id="{7B082272-E866-53E5-8EC5-C8014ECC6CBB}"/>
                  </a:ext>
                </a:extLst>
              </p:cNvPr>
              <p:cNvGraphicFramePr>
                <a:graphicFrameLocks noChangeAspect="1"/>
              </p:cNvGraphicFramePr>
              <p:nvPr>
                <p:extLst>
                  <p:ext uri="{D42A27DB-BD31-4B8C-83A1-F6EECF244321}">
                    <p14:modId xmlns:p14="http://schemas.microsoft.com/office/powerpoint/2010/main" val="3151834125"/>
                  </p:ext>
                </p:extLst>
              </p:nvPr>
            </p:nvGraphicFramePr>
            <p:xfrm>
              <a:off x="1800308" y="1842708"/>
              <a:ext cx="757647" cy="757647"/>
            </p:xfrm>
            <a:graphic>
              <a:graphicData uri="http://schemas.microsoft.com/office/drawing/2017/model3d">
                <am3d:model3d r:embed="rId2">
                  <am3d:spPr>
                    <a:xfrm>
                      <a:off x="0" y="0"/>
                      <a:ext cx="757647" cy="757647"/>
                    </a:xfrm>
                    <a:prstGeom prst="rect">
                      <a:avLst/>
                    </a:prstGeom>
                  </am3d:spPr>
                  <am3d:camera>
                    <am3d:pos x="0" y="0" z="81469184"/>
                    <am3d:up dx="0" dy="36000000" dz="0"/>
                    <am3d:lookAt x="0" y="0" z="0"/>
                    <am3d:perspective fov="2700000"/>
                  </am3d:camera>
                  <am3d:trans>
                    <am3d:meterPerModelUnit n="7143146" d="1000000"/>
                    <am3d:preTrans dx="-2" dy="-18000000" dz="3"/>
                    <am3d:scale>
                      <am3d:sx n="1000000" d="1000000"/>
                      <am3d:sy n="1000000" d="1000000"/>
                      <am3d:sz n="1000000" d="1000000"/>
                    </am3d:scale>
                    <am3d:rot/>
                    <am3d:postTrans dx="0" dy="0" dz="0"/>
                  </am3d:trans>
                  <am3d:raster rName="Office3DRenderer" rVer="16.0.8326">
                    <am3d:blip r:embed="rId3"/>
                  </am3d:raster>
                  <am3d:objViewport viewportSz="1338219"/>
                  <am3d:ambientLight>
                    <am3d:clr>
                      <a:scrgbClr r="50000" g="50000" b="50000"/>
                    </am3d:clr>
                    <am3d:illuminance n="500000" d="1000000"/>
                  </am3d:ambientLight>
                  <am3d:ptLight rad="0">
                    <am3d:clr>
                      <a:scrgbClr r="100000" g="75000" b="50000"/>
                    </am3d:clr>
                    <am3d:intensity n="9765625" d="1000000"/>
                    <am3d:pos x="21959998" y="70920001" z="16344003"/>
                  </am3d:ptLight>
                  <am3d:ptLight rad="0">
                    <am3d:clr>
                      <a:scrgbClr r="40000" g="60000" b="95000"/>
                    </am3d:clr>
                    <am3d:intensity n="12250000" d="1000000"/>
                    <am3d:pos x="-37964106" y="51130435" z="57631972"/>
                  </am3d:ptLight>
                  <am3d:ptLight rad="0">
                    <am3d:clr>
                      <a:scrgbClr r="86837" g="72700" b="100000"/>
                    </am3d:clr>
                    <am3d:intensity n="3125000" d="1000000"/>
                    <am3d:pos x="-37739122" y="58056624" z="-34769649"/>
                  </am3d:ptLight>
                </am3d:model3d>
              </a:graphicData>
            </a:graphic>
          </p:graphicFrame>
        </mc:Choice>
        <mc:Fallback>
          <p:pic>
            <p:nvPicPr>
              <p:cNvPr id="56" name="3D-Modell 55" descr="Hellgraue Kugel">
                <a:extLst>
                  <a:ext uri="{FF2B5EF4-FFF2-40B4-BE49-F238E27FC236}">
                    <a16:creationId xmlns:a16="http://schemas.microsoft.com/office/drawing/2014/main" id="{7B082272-E866-53E5-8EC5-C8014ECC6CBB}"/>
                  </a:ext>
                </a:extLst>
              </p:cNvPr>
              <p:cNvPicPr>
                <a:picLocks noGrp="1" noRot="1" noChangeAspect="1" noMove="1" noResize="1" noEditPoints="1" noAdjustHandles="1" noChangeArrowheads="1" noChangeShapeType="1" noCrop="1"/>
              </p:cNvPicPr>
              <p:nvPr/>
            </p:nvPicPr>
            <p:blipFill>
              <a:blip r:embed="rId3"/>
              <a:stretch>
                <a:fillRect/>
              </a:stretch>
            </p:blipFill>
            <p:spPr>
              <a:xfrm>
                <a:off x="1800308" y="1842708"/>
                <a:ext cx="757647" cy="757647"/>
              </a:xfrm>
              <a:prstGeom prst="rect">
                <a:avLst/>
              </a:prstGeom>
            </p:spPr>
          </p:pic>
        </mc:Fallback>
      </mc:AlternateContent>
      <mc:AlternateContent xmlns:mc="http://schemas.openxmlformats.org/markup-compatibility/2006">
        <mc:Choice xmlns:am3d="http://schemas.microsoft.com/office/drawing/2017/model3d" Requires="am3d">
          <p:graphicFrame>
            <p:nvGraphicFramePr>
              <p:cNvPr id="55" name="3D-Modell 54" descr="Hellgraue Kugel">
                <a:extLst>
                  <a:ext uri="{FF2B5EF4-FFF2-40B4-BE49-F238E27FC236}">
                    <a16:creationId xmlns:a16="http://schemas.microsoft.com/office/drawing/2014/main" id="{31A76CBF-832D-279C-A626-BB8FA3F84ABB}"/>
                  </a:ext>
                </a:extLst>
              </p:cNvPr>
              <p:cNvGraphicFramePr>
                <a:graphicFrameLocks noChangeAspect="1"/>
              </p:cNvGraphicFramePr>
              <p:nvPr>
                <p:extLst>
                  <p:ext uri="{D42A27DB-BD31-4B8C-83A1-F6EECF244321}">
                    <p14:modId xmlns:p14="http://schemas.microsoft.com/office/powerpoint/2010/main" val="2091090565"/>
                  </p:ext>
                </p:extLst>
              </p:nvPr>
            </p:nvGraphicFramePr>
            <p:xfrm>
              <a:off x="773075" y="1847191"/>
              <a:ext cx="757647" cy="757647"/>
            </p:xfrm>
            <a:graphic>
              <a:graphicData uri="http://schemas.microsoft.com/office/drawing/2017/model3d">
                <am3d:model3d r:embed="rId2">
                  <am3d:spPr>
                    <a:xfrm>
                      <a:off x="0" y="0"/>
                      <a:ext cx="757647" cy="757647"/>
                    </a:xfrm>
                    <a:prstGeom prst="rect">
                      <a:avLst/>
                    </a:prstGeom>
                  </am3d:spPr>
                  <am3d:camera>
                    <am3d:pos x="0" y="0" z="81469184"/>
                    <am3d:up dx="0" dy="36000000" dz="0"/>
                    <am3d:lookAt x="0" y="0" z="0"/>
                    <am3d:perspective fov="2700000"/>
                  </am3d:camera>
                  <am3d:trans>
                    <am3d:meterPerModelUnit n="7143146" d="1000000"/>
                    <am3d:preTrans dx="-2" dy="-18000000" dz="3"/>
                    <am3d:scale>
                      <am3d:sx n="1000000" d="1000000"/>
                      <am3d:sy n="1000000" d="1000000"/>
                      <am3d:sz n="1000000" d="1000000"/>
                    </am3d:scale>
                    <am3d:rot/>
                    <am3d:postTrans dx="0" dy="0" dz="0"/>
                  </am3d:trans>
                  <am3d:raster rName="Office3DRenderer" rVer="16.0.8326">
                    <am3d:blip r:embed="rId3"/>
                  </am3d:raster>
                  <am3d:objViewport viewportSz="1338219"/>
                  <am3d:ambientLight>
                    <am3d:clr>
                      <a:scrgbClr r="50000" g="50000" b="50000"/>
                    </am3d:clr>
                    <am3d:illuminance n="500000" d="1000000"/>
                  </am3d:ambientLight>
                  <am3d:ptLight rad="0">
                    <am3d:clr>
                      <a:scrgbClr r="100000" g="75000" b="50000"/>
                    </am3d:clr>
                    <am3d:intensity n="9765625" d="1000000"/>
                    <am3d:pos x="21959998" y="70920001" z="16344003"/>
                  </am3d:ptLight>
                  <am3d:ptLight rad="0">
                    <am3d:clr>
                      <a:scrgbClr r="40000" g="60000" b="95000"/>
                    </am3d:clr>
                    <am3d:intensity n="12250000" d="1000000"/>
                    <am3d:pos x="-37964106" y="51130435" z="57631972"/>
                  </am3d:ptLight>
                  <am3d:ptLight rad="0">
                    <am3d:clr>
                      <a:scrgbClr r="86837" g="72700" b="100000"/>
                    </am3d:clr>
                    <am3d:intensity n="3125000" d="1000000"/>
                    <am3d:pos x="-37739122" y="58056624" z="-34769649"/>
                  </am3d:ptLight>
                </am3d:model3d>
              </a:graphicData>
            </a:graphic>
          </p:graphicFrame>
        </mc:Choice>
        <mc:Fallback>
          <p:pic>
            <p:nvPicPr>
              <p:cNvPr id="55" name="3D-Modell 54" descr="Hellgraue Kugel">
                <a:extLst>
                  <a:ext uri="{FF2B5EF4-FFF2-40B4-BE49-F238E27FC236}">
                    <a16:creationId xmlns:a16="http://schemas.microsoft.com/office/drawing/2014/main" id="{31A76CBF-832D-279C-A626-BB8FA3F84ABB}"/>
                  </a:ext>
                </a:extLst>
              </p:cNvPr>
              <p:cNvPicPr>
                <a:picLocks noGrp="1" noRot="1" noChangeAspect="1" noMove="1" noResize="1" noEditPoints="1" noAdjustHandles="1" noChangeArrowheads="1" noChangeShapeType="1" noCrop="1"/>
              </p:cNvPicPr>
              <p:nvPr/>
            </p:nvPicPr>
            <p:blipFill>
              <a:blip r:embed="rId3"/>
              <a:stretch>
                <a:fillRect/>
              </a:stretch>
            </p:blipFill>
            <p:spPr>
              <a:xfrm>
                <a:off x="773075" y="1847191"/>
                <a:ext cx="757647" cy="757647"/>
              </a:xfrm>
              <a:prstGeom prst="rect">
                <a:avLst/>
              </a:prstGeom>
            </p:spPr>
          </p:pic>
        </mc:Fallback>
      </mc:AlternateContent>
      <mc:AlternateContent xmlns:mc="http://schemas.openxmlformats.org/markup-compatibility/2006">
        <mc:Choice xmlns:am3d="http://schemas.microsoft.com/office/drawing/2017/model3d" Requires="am3d">
          <p:graphicFrame>
            <p:nvGraphicFramePr>
              <p:cNvPr id="54" name="3D-Modell 53" descr="Hellgraue Kugel">
                <a:extLst>
                  <a:ext uri="{FF2B5EF4-FFF2-40B4-BE49-F238E27FC236}">
                    <a16:creationId xmlns:a16="http://schemas.microsoft.com/office/drawing/2014/main" id="{9800053C-35C0-60A2-63FD-7219747B7A58}"/>
                  </a:ext>
                </a:extLst>
              </p:cNvPr>
              <p:cNvGraphicFramePr>
                <a:graphicFrameLocks noChangeAspect="1"/>
              </p:cNvGraphicFramePr>
              <p:nvPr>
                <p:extLst>
                  <p:ext uri="{D42A27DB-BD31-4B8C-83A1-F6EECF244321}">
                    <p14:modId xmlns:p14="http://schemas.microsoft.com/office/powerpoint/2010/main" val="2566552722"/>
                  </p:ext>
                </p:extLst>
              </p:nvPr>
            </p:nvGraphicFramePr>
            <p:xfrm>
              <a:off x="783770" y="4159371"/>
              <a:ext cx="757647" cy="757647"/>
            </p:xfrm>
            <a:graphic>
              <a:graphicData uri="http://schemas.microsoft.com/office/drawing/2017/model3d">
                <am3d:model3d r:embed="rId2">
                  <am3d:spPr>
                    <a:xfrm>
                      <a:off x="0" y="0"/>
                      <a:ext cx="757647" cy="757647"/>
                    </a:xfrm>
                    <a:prstGeom prst="rect">
                      <a:avLst/>
                    </a:prstGeom>
                  </am3d:spPr>
                  <am3d:camera>
                    <am3d:pos x="0" y="0" z="81469184"/>
                    <am3d:up dx="0" dy="36000000" dz="0"/>
                    <am3d:lookAt x="0" y="0" z="0"/>
                    <am3d:perspective fov="2700000"/>
                  </am3d:camera>
                  <am3d:trans>
                    <am3d:meterPerModelUnit n="7143146" d="1000000"/>
                    <am3d:preTrans dx="-2" dy="-18000000" dz="3"/>
                    <am3d:scale>
                      <am3d:sx n="1000000" d="1000000"/>
                      <am3d:sy n="1000000" d="1000000"/>
                      <am3d:sz n="1000000" d="1000000"/>
                    </am3d:scale>
                    <am3d:rot/>
                    <am3d:postTrans dx="0" dy="0" dz="0"/>
                  </am3d:trans>
                  <am3d:raster rName="Office3DRenderer" rVer="16.0.8326">
                    <am3d:blip r:embed="rId3"/>
                  </am3d:raster>
                  <am3d:objViewport viewportSz="1338219"/>
                  <am3d:ambientLight>
                    <am3d:clr>
                      <a:scrgbClr r="50000" g="50000" b="50000"/>
                    </am3d:clr>
                    <am3d:illuminance n="500000" d="1000000"/>
                  </am3d:ambientLight>
                  <am3d:ptLight rad="0">
                    <am3d:clr>
                      <a:scrgbClr r="100000" g="75000" b="50000"/>
                    </am3d:clr>
                    <am3d:intensity n="9765625" d="1000000"/>
                    <am3d:pos x="21959998" y="70920001" z="16344003"/>
                  </am3d:ptLight>
                  <am3d:ptLight rad="0">
                    <am3d:clr>
                      <a:scrgbClr r="40000" g="60000" b="95000"/>
                    </am3d:clr>
                    <am3d:intensity n="12250000" d="1000000"/>
                    <am3d:pos x="-37964106" y="51130435" z="57631972"/>
                  </am3d:ptLight>
                  <am3d:ptLight rad="0">
                    <am3d:clr>
                      <a:scrgbClr r="86837" g="72700" b="100000"/>
                    </am3d:clr>
                    <am3d:intensity n="3125000" d="1000000"/>
                    <am3d:pos x="-37739122" y="58056624" z="-34769649"/>
                  </am3d:ptLight>
                </am3d:model3d>
              </a:graphicData>
            </a:graphic>
          </p:graphicFrame>
        </mc:Choice>
        <mc:Fallback>
          <p:pic>
            <p:nvPicPr>
              <p:cNvPr id="54" name="3D-Modell 53" descr="Hellgraue Kugel">
                <a:extLst>
                  <a:ext uri="{FF2B5EF4-FFF2-40B4-BE49-F238E27FC236}">
                    <a16:creationId xmlns:a16="http://schemas.microsoft.com/office/drawing/2014/main" id="{9800053C-35C0-60A2-63FD-7219747B7A58}"/>
                  </a:ext>
                </a:extLst>
              </p:cNvPr>
              <p:cNvPicPr>
                <a:picLocks noGrp="1" noRot="1" noChangeAspect="1" noMove="1" noResize="1" noEditPoints="1" noAdjustHandles="1" noChangeArrowheads="1" noChangeShapeType="1" noCrop="1"/>
              </p:cNvPicPr>
              <p:nvPr/>
            </p:nvPicPr>
            <p:blipFill>
              <a:blip r:embed="rId3"/>
              <a:stretch>
                <a:fillRect/>
              </a:stretch>
            </p:blipFill>
            <p:spPr>
              <a:xfrm>
                <a:off x="783770" y="4159371"/>
                <a:ext cx="757647" cy="757647"/>
              </a:xfrm>
              <a:prstGeom prst="rect">
                <a:avLst/>
              </a:prstGeom>
            </p:spPr>
          </p:pic>
        </mc:Fallback>
      </mc:AlternateContent>
      <p:sp>
        <p:nvSpPr>
          <p:cNvPr id="12" name="Rectangle 9">
            <a:extLst>
              <a:ext uri="{FF2B5EF4-FFF2-40B4-BE49-F238E27FC236}">
                <a16:creationId xmlns:a16="http://schemas.microsoft.com/office/drawing/2014/main" id="{5DD103AA-7536-490B-973F-73CA63A7E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32938" y="-6032938"/>
            <a:ext cx="126124" cy="12192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4" name="Grafik 3" descr="Ein Bild, das Text enthält.&#10;&#10;Automatisch generierte Beschreibung">
            <a:extLst>
              <a:ext uri="{FF2B5EF4-FFF2-40B4-BE49-F238E27FC236}">
                <a16:creationId xmlns:a16="http://schemas.microsoft.com/office/drawing/2014/main" id="{A39858AB-8CD2-4DEA-9569-BE45321EA50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82194" y="6009134"/>
            <a:ext cx="1343212" cy="685896"/>
          </a:xfrm>
          <a:prstGeom prst="rect">
            <a:avLst/>
          </a:prstGeom>
        </p:spPr>
      </p:pic>
      <p:pic>
        <p:nvPicPr>
          <p:cNvPr id="8" name="Inhaltsplatzhalter 4">
            <a:extLst>
              <a:ext uri="{FF2B5EF4-FFF2-40B4-BE49-F238E27FC236}">
                <a16:creationId xmlns:a16="http://schemas.microsoft.com/office/drawing/2014/main" id="{3DDF30C9-ED20-4516-B8F8-8B454575042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92214" y="6452962"/>
            <a:ext cx="3814420" cy="242068"/>
          </a:xfrm>
          <a:prstGeom prst="rect">
            <a:avLst/>
          </a:prstGeom>
        </p:spPr>
      </p:pic>
      <p:sp>
        <p:nvSpPr>
          <p:cNvPr id="15" name="Textfeld 14">
            <a:extLst>
              <a:ext uri="{FF2B5EF4-FFF2-40B4-BE49-F238E27FC236}">
                <a16:creationId xmlns:a16="http://schemas.microsoft.com/office/drawing/2014/main" id="{35FB0C28-EEE8-D091-B744-D3F9662CA5D4}"/>
              </a:ext>
            </a:extLst>
          </p:cNvPr>
          <p:cNvSpPr txBox="1"/>
          <p:nvPr/>
        </p:nvSpPr>
        <p:spPr>
          <a:xfrm>
            <a:off x="566057" y="444137"/>
            <a:ext cx="4310743" cy="461665"/>
          </a:xfrm>
          <a:prstGeom prst="rect">
            <a:avLst/>
          </a:prstGeom>
          <a:noFill/>
        </p:spPr>
        <p:txBody>
          <a:bodyPr wrap="square" rtlCol="0">
            <a:spAutoFit/>
          </a:bodyPr>
          <a:lstStyle/>
          <a:p>
            <a:r>
              <a:rPr lang="de-DE" sz="2400"/>
              <a:t>2. Warum prognosefrei?</a:t>
            </a:r>
          </a:p>
        </p:txBody>
      </p:sp>
      <p:sp>
        <p:nvSpPr>
          <p:cNvPr id="5" name="Textfeld 4">
            <a:extLst>
              <a:ext uri="{FF2B5EF4-FFF2-40B4-BE49-F238E27FC236}">
                <a16:creationId xmlns:a16="http://schemas.microsoft.com/office/drawing/2014/main" id="{E1B30AF4-72A0-1127-2147-73FF0B6915B3}"/>
              </a:ext>
            </a:extLst>
          </p:cNvPr>
          <p:cNvSpPr txBox="1"/>
          <p:nvPr/>
        </p:nvSpPr>
        <p:spPr>
          <a:xfrm>
            <a:off x="566057" y="1445622"/>
            <a:ext cx="2011680" cy="369332"/>
          </a:xfrm>
          <a:prstGeom prst="rect">
            <a:avLst/>
          </a:prstGeom>
          <a:noFill/>
        </p:spPr>
        <p:txBody>
          <a:bodyPr wrap="square" rtlCol="0">
            <a:spAutoFit/>
          </a:bodyPr>
          <a:lstStyle/>
          <a:p>
            <a:r>
              <a:rPr lang="de-DE"/>
              <a:t>Variante 1</a:t>
            </a:r>
          </a:p>
        </p:txBody>
      </p:sp>
      <p:sp>
        <p:nvSpPr>
          <p:cNvPr id="6" name="Textfeld 5">
            <a:extLst>
              <a:ext uri="{FF2B5EF4-FFF2-40B4-BE49-F238E27FC236}">
                <a16:creationId xmlns:a16="http://schemas.microsoft.com/office/drawing/2014/main" id="{D8C04804-8BDD-5EF5-5FB4-6A5C6AF273A6}"/>
              </a:ext>
            </a:extLst>
          </p:cNvPr>
          <p:cNvSpPr txBox="1"/>
          <p:nvPr/>
        </p:nvSpPr>
        <p:spPr>
          <a:xfrm>
            <a:off x="783771" y="2029098"/>
            <a:ext cx="757646" cy="369332"/>
          </a:xfrm>
          <a:prstGeom prst="rect">
            <a:avLst/>
          </a:prstGeom>
          <a:noFill/>
        </p:spPr>
        <p:txBody>
          <a:bodyPr wrap="square" rtlCol="0">
            <a:spAutoFit/>
          </a:bodyPr>
          <a:lstStyle/>
          <a:p>
            <a:r>
              <a:rPr lang="de-DE"/>
              <a:t>1.000</a:t>
            </a:r>
          </a:p>
        </p:txBody>
      </p:sp>
      <p:sp>
        <p:nvSpPr>
          <p:cNvPr id="27" name="Textfeld 26">
            <a:extLst>
              <a:ext uri="{FF2B5EF4-FFF2-40B4-BE49-F238E27FC236}">
                <a16:creationId xmlns:a16="http://schemas.microsoft.com/office/drawing/2014/main" id="{99039858-DD5F-8CF7-5B34-B114578C67B3}"/>
              </a:ext>
            </a:extLst>
          </p:cNvPr>
          <p:cNvSpPr txBox="1"/>
          <p:nvPr/>
        </p:nvSpPr>
        <p:spPr>
          <a:xfrm>
            <a:off x="1820091" y="2029097"/>
            <a:ext cx="757646" cy="369332"/>
          </a:xfrm>
          <a:prstGeom prst="rect">
            <a:avLst/>
          </a:prstGeom>
          <a:noFill/>
        </p:spPr>
        <p:txBody>
          <a:bodyPr wrap="square" rtlCol="0">
            <a:spAutoFit/>
          </a:bodyPr>
          <a:lstStyle/>
          <a:p>
            <a:r>
              <a:rPr lang="de-DE"/>
              <a:t>2.000</a:t>
            </a:r>
          </a:p>
        </p:txBody>
      </p:sp>
      <p:sp>
        <p:nvSpPr>
          <p:cNvPr id="29" name="Textfeld 28">
            <a:extLst>
              <a:ext uri="{FF2B5EF4-FFF2-40B4-BE49-F238E27FC236}">
                <a16:creationId xmlns:a16="http://schemas.microsoft.com/office/drawing/2014/main" id="{D77E3251-486B-22B3-3C5C-C29A7321430E}"/>
              </a:ext>
            </a:extLst>
          </p:cNvPr>
          <p:cNvSpPr txBox="1"/>
          <p:nvPr/>
        </p:nvSpPr>
        <p:spPr>
          <a:xfrm>
            <a:off x="2856412" y="2029097"/>
            <a:ext cx="757646" cy="369332"/>
          </a:xfrm>
          <a:prstGeom prst="rect">
            <a:avLst/>
          </a:prstGeom>
          <a:noFill/>
        </p:spPr>
        <p:txBody>
          <a:bodyPr wrap="square" rtlCol="0">
            <a:spAutoFit/>
          </a:bodyPr>
          <a:lstStyle/>
          <a:p>
            <a:r>
              <a:rPr lang="de-DE"/>
              <a:t>3.000</a:t>
            </a:r>
          </a:p>
        </p:txBody>
      </p:sp>
      <p:sp>
        <p:nvSpPr>
          <p:cNvPr id="31" name="Textfeld 30">
            <a:extLst>
              <a:ext uri="{FF2B5EF4-FFF2-40B4-BE49-F238E27FC236}">
                <a16:creationId xmlns:a16="http://schemas.microsoft.com/office/drawing/2014/main" id="{4AC824D2-2A48-8D39-496B-A12C6BC15418}"/>
              </a:ext>
            </a:extLst>
          </p:cNvPr>
          <p:cNvSpPr txBox="1"/>
          <p:nvPr/>
        </p:nvSpPr>
        <p:spPr>
          <a:xfrm>
            <a:off x="3875316" y="2029097"/>
            <a:ext cx="757646" cy="369332"/>
          </a:xfrm>
          <a:prstGeom prst="rect">
            <a:avLst/>
          </a:prstGeom>
          <a:noFill/>
        </p:spPr>
        <p:txBody>
          <a:bodyPr wrap="square" rtlCol="0">
            <a:spAutoFit/>
          </a:bodyPr>
          <a:lstStyle/>
          <a:p>
            <a:r>
              <a:rPr lang="de-DE"/>
              <a:t>4.000</a:t>
            </a:r>
          </a:p>
        </p:txBody>
      </p:sp>
      <p:sp>
        <p:nvSpPr>
          <p:cNvPr id="35" name="Textfeld 34">
            <a:extLst>
              <a:ext uri="{FF2B5EF4-FFF2-40B4-BE49-F238E27FC236}">
                <a16:creationId xmlns:a16="http://schemas.microsoft.com/office/drawing/2014/main" id="{413BF5E2-4191-C5AA-6A08-F29B9DBF1E58}"/>
              </a:ext>
            </a:extLst>
          </p:cNvPr>
          <p:cNvSpPr txBox="1"/>
          <p:nvPr/>
        </p:nvSpPr>
        <p:spPr>
          <a:xfrm>
            <a:off x="4894218" y="2029097"/>
            <a:ext cx="757646" cy="369332"/>
          </a:xfrm>
          <a:prstGeom prst="rect">
            <a:avLst/>
          </a:prstGeom>
          <a:noFill/>
        </p:spPr>
        <p:txBody>
          <a:bodyPr wrap="square" rtlCol="0">
            <a:spAutoFit/>
          </a:bodyPr>
          <a:lstStyle/>
          <a:p>
            <a:r>
              <a:rPr lang="de-DE"/>
              <a:t>5.000</a:t>
            </a:r>
          </a:p>
        </p:txBody>
      </p:sp>
      <p:sp>
        <p:nvSpPr>
          <p:cNvPr id="37" name="Textfeld 36">
            <a:extLst>
              <a:ext uri="{FF2B5EF4-FFF2-40B4-BE49-F238E27FC236}">
                <a16:creationId xmlns:a16="http://schemas.microsoft.com/office/drawing/2014/main" id="{3F41D43F-311D-BCD0-2D9C-44F8A19A8A39}"/>
              </a:ext>
            </a:extLst>
          </p:cNvPr>
          <p:cNvSpPr txBox="1"/>
          <p:nvPr/>
        </p:nvSpPr>
        <p:spPr>
          <a:xfrm>
            <a:off x="5912648" y="2029096"/>
            <a:ext cx="757646" cy="369332"/>
          </a:xfrm>
          <a:prstGeom prst="rect">
            <a:avLst/>
          </a:prstGeom>
          <a:noFill/>
        </p:spPr>
        <p:txBody>
          <a:bodyPr wrap="square" rtlCol="0">
            <a:spAutoFit/>
          </a:bodyPr>
          <a:lstStyle/>
          <a:p>
            <a:r>
              <a:rPr lang="de-DE"/>
              <a:t>6.000</a:t>
            </a:r>
          </a:p>
        </p:txBody>
      </p:sp>
      <p:sp>
        <p:nvSpPr>
          <p:cNvPr id="39" name="Textfeld 38">
            <a:extLst>
              <a:ext uri="{FF2B5EF4-FFF2-40B4-BE49-F238E27FC236}">
                <a16:creationId xmlns:a16="http://schemas.microsoft.com/office/drawing/2014/main" id="{737F5BDB-BF54-52BC-209B-B064776BC858}"/>
              </a:ext>
            </a:extLst>
          </p:cNvPr>
          <p:cNvSpPr txBox="1"/>
          <p:nvPr/>
        </p:nvSpPr>
        <p:spPr>
          <a:xfrm>
            <a:off x="6922369" y="2029096"/>
            <a:ext cx="757646" cy="369332"/>
          </a:xfrm>
          <a:prstGeom prst="rect">
            <a:avLst/>
          </a:prstGeom>
          <a:noFill/>
        </p:spPr>
        <p:txBody>
          <a:bodyPr wrap="square" rtlCol="0">
            <a:spAutoFit/>
          </a:bodyPr>
          <a:lstStyle/>
          <a:p>
            <a:r>
              <a:rPr lang="de-DE"/>
              <a:t>7.000</a:t>
            </a:r>
          </a:p>
        </p:txBody>
      </p:sp>
      <p:sp>
        <p:nvSpPr>
          <p:cNvPr id="41" name="Textfeld 40">
            <a:extLst>
              <a:ext uri="{FF2B5EF4-FFF2-40B4-BE49-F238E27FC236}">
                <a16:creationId xmlns:a16="http://schemas.microsoft.com/office/drawing/2014/main" id="{5BA71B20-E24C-C3F6-8506-CE82843870D1}"/>
              </a:ext>
            </a:extLst>
          </p:cNvPr>
          <p:cNvSpPr txBox="1"/>
          <p:nvPr/>
        </p:nvSpPr>
        <p:spPr>
          <a:xfrm>
            <a:off x="7949981" y="2029096"/>
            <a:ext cx="757646" cy="369332"/>
          </a:xfrm>
          <a:prstGeom prst="rect">
            <a:avLst/>
          </a:prstGeom>
          <a:noFill/>
        </p:spPr>
        <p:txBody>
          <a:bodyPr wrap="square" rtlCol="0">
            <a:spAutoFit/>
          </a:bodyPr>
          <a:lstStyle/>
          <a:p>
            <a:r>
              <a:rPr lang="de-DE"/>
              <a:t>8.000</a:t>
            </a:r>
          </a:p>
        </p:txBody>
      </p:sp>
      <p:sp>
        <p:nvSpPr>
          <p:cNvPr id="43" name="Textfeld 42">
            <a:extLst>
              <a:ext uri="{FF2B5EF4-FFF2-40B4-BE49-F238E27FC236}">
                <a16:creationId xmlns:a16="http://schemas.microsoft.com/office/drawing/2014/main" id="{082EEC72-AE9A-7D01-AF35-77598FD34F24}"/>
              </a:ext>
            </a:extLst>
          </p:cNvPr>
          <p:cNvSpPr txBox="1"/>
          <p:nvPr/>
        </p:nvSpPr>
        <p:spPr>
          <a:xfrm>
            <a:off x="8986300" y="2029095"/>
            <a:ext cx="757646" cy="369332"/>
          </a:xfrm>
          <a:prstGeom prst="rect">
            <a:avLst/>
          </a:prstGeom>
          <a:noFill/>
        </p:spPr>
        <p:txBody>
          <a:bodyPr wrap="square" rtlCol="0">
            <a:spAutoFit/>
          </a:bodyPr>
          <a:lstStyle/>
          <a:p>
            <a:r>
              <a:rPr lang="de-DE"/>
              <a:t>9.000</a:t>
            </a:r>
          </a:p>
        </p:txBody>
      </p:sp>
      <p:sp>
        <p:nvSpPr>
          <p:cNvPr id="45" name="Textfeld 44">
            <a:extLst>
              <a:ext uri="{FF2B5EF4-FFF2-40B4-BE49-F238E27FC236}">
                <a16:creationId xmlns:a16="http://schemas.microsoft.com/office/drawing/2014/main" id="{DE9920FC-3444-AC1F-B32C-65ED4A817029}"/>
              </a:ext>
            </a:extLst>
          </p:cNvPr>
          <p:cNvSpPr txBox="1"/>
          <p:nvPr/>
        </p:nvSpPr>
        <p:spPr>
          <a:xfrm>
            <a:off x="10013912" y="2029095"/>
            <a:ext cx="870857" cy="369332"/>
          </a:xfrm>
          <a:prstGeom prst="rect">
            <a:avLst/>
          </a:prstGeom>
          <a:noFill/>
        </p:spPr>
        <p:txBody>
          <a:bodyPr wrap="square" rtlCol="0">
            <a:spAutoFit/>
          </a:bodyPr>
          <a:lstStyle/>
          <a:p>
            <a:r>
              <a:rPr lang="de-DE"/>
              <a:t>10.000</a:t>
            </a:r>
          </a:p>
        </p:txBody>
      </p:sp>
      <p:sp>
        <p:nvSpPr>
          <p:cNvPr id="46" name="Textfeld 45">
            <a:extLst>
              <a:ext uri="{FF2B5EF4-FFF2-40B4-BE49-F238E27FC236}">
                <a16:creationId xmlns:a16="http://schemas.microsoft.com/office/drawing/2014/main" id="{907BBC96-B025-4D34-78EE-B70C95976DB8}"/>
              </a:ext>
            </a:extLst>
          </p:cNvPr>
          <p:cNvSpPr txBox="1"/>
          <p:nvPr/>
        </p:nvSpPr>
        <p:spPr>
          <a:xfrm>
            <a:off x="566057" y="3775146"/>
            <a:ext cx="2011680" cy="369332"/>
          </a:xfrm>
          <a:prstGeom prst="rect">
            <a:avLst/>
          </a:prstGeom>
          <a:noFill/>
        </p:spPr>
        <p:txBody>
          <a:bodyPr wrap="square" rtlCol="0">
            <a:spAutoFit/>
          </a:bodyPr>
          <a:lstStyle/>
          <a:p>
            <a:r>
              <a:rPr lang="de-DE"/>
              <a:t>Variante 2</a:t>
            </a:r>
          </a:p>
        </p:txBody>
      </p:sp>
      <p:sp>
        <p:nvSpPr>
          <p:cNvPr id="48" name="Textfeld 47">
            <a:extLst>
              <a:ext uri="{FF2B5EF4-FFF2-40B4-BE49-F238E27FC236}">
                <a16:creationId xmlns:a16="http://schemas.microsoft.com/office/drawing/2014/main" id="{7C3E8DF2-7137-2E3E-DC8A-C26D8C4CF2CA}"/>
              </a:ext>
            </a:extLst>
          </p:cNvPr>
          <p:cNvSpPr txBox="1"/>
          <p:nvPr/>
        </p:nvSpPr>
        <p:spPr>
          <a:xfrm>
            <a:off x="783771" y="4352900"/>
            <a:ext cx="757646" cy="369332"/>
          </a:xfrm>
          <a:prstGeom prst="rect">
            <a:avLst/>
          </a:prstGeom>
          <a:noFill/>
        </p:spPr>
        <p:txBody>
          <a:bodyPr wrap="square" rtlCol="0">
            <a:spAutoFit/>
          </a:bodyPr>
          <a:lstStyle/>
          <a:p>
            <a:r>
              <a:rPr lang="de-DE"/>
              <a:t>8.000</a:t>
            </a:r>
          </a:p>
        </p:txBody>
      </p:sp>
      <p:sp>
        <p:nvSpPr>
          <p:cNvPr id="49" name="Textfeld 48">
            <a:extLst>
              <a:ext uri="{FF2B5EF4-FFF2-40B4-BE49-F238E27FC236}">
                <a16:creationId xmlns:a16="http://schemas.microsoft.com/office/drawing/2014/main" id="{F2C49D8E-AAEE-DFC8-D411-EBDEB4B60509}"/>
              </a:ext>
            </a:extLst>
          </p:cNvPr>
          <p:cNvSpPr txBox="1"/>
          <p:nvPr/>
        </p:nvSpPr>
        <p:spPr>
          <a:xfrm>
            <a:off x="618309" y="5927665"/>
            <a:ext cx="4476206" cy="646331"/>
          </a:xfrm>
          <a:prstGeom prst="rect">
            <a:avLst/>
          </a:prstGeom>
          <a:noFill/>
        </p:spPr>
        <p:txBody>
          <a:bodyPr wrap="square" rtlCol="0">
            <a:spAutoFit/>
          </a:bodyPr>
          <a:lstStyle/>
          <a:p>
            <a:r>
              <a:rPr lang="de-DE"/>
              <a:t>Von Bill Schultheiß</a:t>
            </a:r>
          </a:p>
          <a:p>
            <a:r>
              <a:rPr lang="de-DE">
                <a:hlinkClick r:id="rId6"/>
              </a:rPr>
              <a:t>SPIVA | S&amp;P Dow Jones Indices (spglobal.com)</a:t>
            </a:r>
            <a:endParaRPr lang="de-DE"/>
          </a:p>
        </p:txBody>
      </p:sp>
      <p:sp>
        <p:nvSpPr>
          <p:cNvPr id="50" name="Textfeld 49">
            <a:extLst>
              <a:ext uri="{FF2B5EF4-FFF2-40B4-BE49-F238E27FC236}">
                <a16:creationId xmlns:a16="http://schemas.microsoft.com/office/drawing/2014/main" id="{F3995405-9DF5-99F2-B5FE-2109B9A54BE5}"/>
              </a:ext>
            </a:extLst>
          </p:cNvPr>
          <p:cNvSpPr txBox="1"/>
          <p:nvPr/>
        </p:nvSpPr>
        <p:spPr>
          <a:xfrm>
            <a:off x="566057" y="2610384"/>
            <a:ext cx="3222174" cy="369332"/>
          </a:xfrm>
          <a:prstGeom prst="rect">
            <a:avLst/>
          </a:prstGeom>
          <a:noFill/>
        </p:spPr>
        <p:txBody>
          <a:bodyPr wrap="square" rtlCol="0">
            <a:spAutoFit/>
          </a:bodyPr>
          <a:lstStyle/>
          <a:p>
            <a:r>
              <a:rPr lang="de-DE"/>
              <a:t>Sie dürfen ein Los ziehen</a:t>
            </a:r>
          </a:p>
        </p:txBody>
      </p:sp>
      <p:sp>
        <p:nvSpPr>
          <p:cNvPr id="51" name="Textfeld 50">
            <a:extLst>
              <a:ext uri="{FF2B5EF4-FFF2-40B4-BE49-F238E27FC236}">
                <a16:creationId xmlns:a16="http://schemas.microsoft.com/office/drawing/2014/main" id="{9416D2FA-2250-CCBB-E5B3-2DFA24A96608}"/>
              </a:ext>
            </a:extLst>
          </p:cNvPr>
          <p:cNvSpPr txBox="1"/>
          <p:nvPr/>
        </p:nvSpPr>
        <p:spPr>
          <a:xfrm>
            <a:off x="587827" y="4963321"/>
            <a:ext cx="3222174" cy="369332"/>
          </a:xfrm>
          <a:prstGeom prst="rect">
            <a:avLst/>
          </a:prstGeom>
          <a:noFill/>
        </p:spPr>
        <p:txBody>
          <a:bodyPr wrap="square" rtlCol="0">
            <a:spAutoFit/>
          </a:bodyPr>
          <a:lstStyle/>
          <a:p>
            <a:r>
              <a:rPr lang="de-DE"/>
              <a:t>Sie bekommen pauschal 8.000</a:t>
            </a:r>
          </a:p>
        </p:txBody>
      </p:sp>
    </p:spTree>
    <p:extLst>
      <p:ext uri="{BB962C8B-B14F-4D97-AF65-F5344CB8AC3E}">
        <p14:creationId xmlns:p14="http://schemas.microsoft.com/office/powerpoint/2010/main" val="3957423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27" grpId="0"/>
      <p:bldP spid="29" grpId="0"/>
      <p:bldP spid="31" grpId="0"/>
      <p:bldP spid="35" grpId="0"/>
      <p:bldP spid="37" grpId="0"/>
      <p:bldP spid="39" grpId="0"/>
      <p:bldP spid="41" grpId="0"/>
      <p:bldP spid="43" grpId="0"/>
      <p:bldP spid="45" grpId="0"/>
      <p:bldP spid="46" grpId="0"/>
      <p:bldP spid="48" grpId="0"/>
      <p:bldP spid="49" grpId="0"/>
      <p:bldP spid="50" grpId="0"/>
      <p:bldP spid="51"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9">
            <a:extLst>
              <a:ext uri="{FF2B5EF4-FFF2-40B4-BE49-F238E27FC236}">
                <a16:creationId xmlns:a16="http://schemas.microsoft.com/office/drawing/2014/main" id="{5DD103AA-7536-490B-973F-73CA63A7E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32938" y="-6032938"/>
            <a:ext cx="126124" cy="12192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4" name="Grafik 3" descr="Ein Bild, das Text enthält.&#10;&#10;Automatisch generierte Beschreibung">
            <a:extLst>
              <a:ext uri="{FF2B5EF4-FFF2-40B4-BE49-F238E27FC236}">
                <a16:creationId xmlns:a16="http://schemas.microsoft.com/office/drawing/2014/main" id="{A39858AB-8CD2-4DEA-9569-BE45321EA5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2194" y="6009134"/>
            <a:ext cx="1343212" cy="685896"/>
          </a:xfrm>
          <a:prstGeom prst="rect">
            <a:avLst/>
          </a:prstGeom>
        </p:spPr>
      </p:pic>
      <p:pic>
        <p:nvPicPr>
          <p:cNvPr id="8" name="Inhaltsplatzhalter 4">
            <a:extLst>
              <a:ext uri="{FF2B5EF4-FFF2-40B4-BE49-F238E27FC236}">
                <a16:creationId xmlns:a16="http://schemas.microsoft.com/office/drawing/2014/main" id="{3DDF30C9-ED20-4516-B8F8-8B45457504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92214" y="6452962"/>
            <a:ext cx="3814420" cy="242068"/>
          </a:xfrm>
          <a:prstGeom prst="rect">
            <a:avLst/>
          </a:prstGeom>
        </p:spPr>
      </p:pic>
      <p:sp>
        <p:nvSpPr>
          <p:cNvPr id="15" name="Textfeld 14">
            <a:extLst>
              <a:ext uri="{FF2B5EF4-FFF2-40B4-BE49-F238E27FC236}">
                <a16:creationId xmlns:a16="http://schemas.microsoft.com/office/drawing/2014/main" id="{35FB0C28-EEE8-D091-B744-D3F9662CA5D4}"/>
              </a:ext>
            </a:extLst>
          </p:cNvPr>
          <p:cNvSpPr txBox="1"/>
          <p:nvPr/>
        </p:nvSpPr>
        <p:spPr>
          <a:xfrm>
            <a:off x="566057" y="444137"/>
            <a:ext cx="6226157" cy="461665"/>
          </a:xfrm>
          <a:prstGeom prst="rect">
            <a:avLst/>
          </a:prstGeom>
          <a:noFill/>
        </p:spPr>
        <p:txBody>
          <a:bodyPr wrap="square" rtlCol="0">
            <a:spAutoFit/>
          </a:bodyPr>
          <a:lstStyle/>
          <a:p>
            <a:r>
              <a:rPr lang="de-DE" sz="2400"/>
              <a:t>3. Investiert bleiben - Depotbetrachtung</a:t>
            </a:r>
          </a:p>
        </p:txBody>
      </p:sp>
      <p:sp>
        <p:nvSpPr>
          <p:cNvPr id="16" name="Rechteck 15">
            <a:extLst>
              <a:ext uri="{FF2B5EF4-FFF2-40B4-BE49-F238E27FC236}">
                <a16:creationId xmlns:a16="http://schemas.microsoft.com/office/drawing/2014/main" id="{6C2F8B2A-4A55-ADFD-BF88-F2B8D1933E60}"/>
              </a:ext>
            </a:extLst>
          </p:cNvPr>
          <p:cNvSpPr/>
          <p:nvPr/>
        </p:nvSpPr>
        <p:spPr>
          <a:xfrm>
            <a:off x="1676401" y="2664823"/>
            <a:ext cx="1576252" cy="14347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hteck 16">
            <a:extLst>
              <a:ext uri="{FF2B5EF4-FFF2-40B4-BE49-F238E27FC236}">
                <a16:creationId xmlns:a16="http://schemas.microsoft.com/office/drawing/2014/main" id="{AEE35CDA-B89E-D719-0592-497CBA4916AF}"/>
              </a:ext>
            </a:extLst>
          </p:cNvPr>
          <p:cNvSpPr/>
          <p:nvPr/>
        </p:nvSpPr>
        <p:spPr>
          <a:xfrm>
            <a:off x="6816633" y="2711631"/>
            <a:ext cx="1576252" cy="14347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57AB8F2B-BE6A-846D-F6D9-FD5DB85DEC3B}"/>
              </a:ext>
            </a:extLst>
          </p:cNvPr>
          <p:cNvSpPr/>
          <p:nvPr/>
        </p:nvSpPr>
        <p:spPr>
          <a:xfrm>
            <a:off x="4280264" y="2687430"/>
            <a:ext cx="1576252" cy="14347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Freihandform: Form 18">
            <a:extLst>
              <a:ext uri="{FF2B5EF4-FFF2-40B4-BE49-F238E27FC236}">
                <a16:creationId xmlns:a16="http://schemas.microsoft.com/office/drawing/2014/main" id="{2C197A6A-853A-917E-4456-C5862E7DE85D}"/>
              </a:ext>
            </a:extLst>
          </p:cNvPr>
          <p:cNvSpPr/>
          <p:nvPr/>
        </p:nvSpPr>
        <p:spPr>
          <a:xfrm>
            <a:off x="1807031" y="2811834"/>
            <a:ext cx="1297577" cy="1140713"/>
          </a:xfrm>
          <a:custGeom>
            <a:avLst/>
            <a:gdLst>
              <a:gd name="connsiteX0" fmla="*/ 0 w 1297577"/>
              <a:gd name="connsiteY0" fmla="*/ 121788 h 1140713"/>
              <a:gd name="connsiteX1" fmla="*/ 52251 w 1297577"/>
              <a:gd name="connsiteY1" fmla="*/ 86954 h 1140713"/>
              <a:gd name="connsiteX2" fmla="*/ 139337 w 1297577"/>
              <a:gd name="connsiteY2" fmla="*/ 8577 h 1140713"/>
              <a:gd name="connsiteX3" fmla="*/ 200297 w 1297577"/>
              <a:gd name="connsiteY3" fmla="*/ 226291 h 1140713"/>
              <a:gd name="connsiteX4" fmla="*/ 226422 w 1297577"/>
              <a:gd name="connsiteY4" fmla="*/ 208874 h 1140713"/>
              <a:gd name="connsiteX5" fmla="*/ 235131 w 1297577"/>
              <a:gd name="connsiteY5" fmla="*/ 365628 h 1140713"/>
              <a:gd name="connsiteX6" fmla="*/ 252548 w 1297577"/>
              <a:gd name="connsiteY6" fmla="*/ 400462 h 1140713"/>
              <a:gd name="connsiteX7" fmla="*/ 322217 w 1297577"/>
              <a:gd name="connsiteY7" fmla="*/ 348211 h 1140713"/>
              <a:gd name="connsiteX8" fmla="*/ 409302 w 1297577"/>
              <a:gd name="connsiteY8" fmla="*/ 278542 h 1140713"/>
              <a:gd name="connsiteX9" fmla="*/ 600891 w 1297577"/>
              <a:gd name="connsiteY9" fmla="*/ 592051 h 1140713"/>
              <a:gd name="connsiteX10" fmla="*/ 661851 w 1297577"/>
              <a:gd name="connsiteY10" fmla="*/ 713971 h 1140713"/>
              <a:gd name="connsiteX11" fmla="*/ 679268 w 1297577"/>
              <a:gd name="connsiteY11" fmla="*/ 783640 h 1140713"/>
              <a:gd name="connsiteX12" fmla="*/ 879565 w 1297577"/>
              <a:gd name="connsiteY12" fmla="*/ 583342 h 1140713"/>
              <a:gd name="connsiteX13" fmla="*/ 1071154 w 1297577"/>
              <a:gd name="connsiteY13" fmla="*/ 1001354 h 1140713"/>
              <a:gd name="connsiteX14" fmla="*/ 1114697 w 1297577"/>
              <a:gd name="connsiteY14" fmla="*/ 1053605 h 1140713"/>
              <a:gd name="connsiteX15" fmla="*/ 1210491 w 1297577"/>
              <a:gd name="connsiteY15" fmla="*/ 992645 h 1140713"/>
              <a:gd name="connsiteX16" fmla="*/ 1271451 w 1297577"/>
              <a:gd name="connsiteY16" fmla="*/ 1088440 h 1140713"/>
              <a:gd name="connsiteX17" fmla="*/ 1297577 w 1297577"/>
              <a:gd name="connsiteY17" fmla="*/ 1140691 h 114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97577" h="1140713">
                <a:moveTo>
                  <a:pt x="0" y="121788"/>
                </a:moveTo>
                <a:cubicBezTo>
                  <a:pt x="17417" y="110177"/>
                  <a:pt x="36005" y="100154"/>
                  <a:pt x="52251" y="86954"/>
                </a:cubicBezTo>
                <a:cubicBezTo>
                  <a:pt x="82561" y="62327"/>
                  <a:pt x="125434" y="-27918"/>
                  <a:pt x="139337" y="8577"/>
                </a:cubicBezTo>
                <a:cubicBezTo>
                  <a:pt x="222624" y="227203"/>
                  <a:pt x="10460" y="337030"/>
                  <a:pt x="200297" y="226291"/>
                </a:cubicBezTo>
                <a:cubicBezTo>
                  <a:pt x="209337" y="221017"/>
                  <a:pt x="217714" y="214680"/>
                  <a:pt x="226422" y="208874"/>
                </a:cubicBezTo>
                <a:cubicBezTo>
                  <a:pt x="229325" y="261125"/>
                  <a:pt x="228060" y="313776"/>
                  <a:pt x="235131" y="365628"/>
                </a:cubicBezTo>
                <a:cubicBezTo>
                  <a:pt x="236885" y="378491"/>
                  <a:pt x="239818" y="403008"/>
                  <a:pt x="252548" y="400462"/>
                </a:cubicBezTo>
                <a:cubicBezTo>
                  <a:pt x="281013" y="394769"/>
                  <a:pt x="299549" y="366345"/>
                  <a:pt x="322217" y="348211"/>
                </a:cubicBezTo>
                <a:cubicBezTo>
                  <a:pt x="420670" y="269450"/>
                  <a:pt x="349355" y="318510"/>
                  <a:pt x="409302" y="278542"/>
                </a:cubicBezTo>
                <a:cubicBezTo>
                  <a:pt x="484347" y="484912"/>
                  <a:pt x="398889" y="276927"/>
                  <a:pt x="600891" y="592051"/>
                </a:cubicBezTo>
                <a:cubicBezTo>
                  <a:pt x="625412" y="630303"/>
                  <a:pt x="641531" y="673331"/>
                  <a:pt x="661851" y="713971"/>
                </a:cubicBezTo>
                <a:cubicBezTo>
                  <a:pt x="667657" y="737194"/>
                  <a:pt x="657206" y="792929"/>
                  <a:pt x="679268" y="783640"/>
                </a:cubicBezTo>
                <a:cubicBezTo>
                  <a:pt x="729935" y="762306"/>
                  <a:pt x="829365" y="641910"/>
                  <a:pt x="879565" y="583342"/>
                </a:cubicBezTo>
                <a:cubicBezTo>
                  <a:pt x="944752" y="738160"/>
                  <a:pt x="986882" y="846117"/>
                  <a:pt x="1071154" y="1001354"/>
                </a:cubicBezTo>
                <a:cubicBezTo>
                  <a:pt x="1081971" y="1021279"/>
                  <a:pt x="1100183" y="1036188"/>
                  <a:pt x="1114697" y="1053605"/>
                </a:cubicBezTo>
                <a:cubicBezTo>
                  <a:pt x="1146628" y="1033285"/>
                  <a:pt x="1173544" y="984434"/>
                  <a:pt x="1210491" y="992645"/>
                </a:cubicBezTo>
                <a:cubicBezTo>
                  <a:pt x="1247438" y="1000856"/>
                  <a:pt x="1253742" y="1054990"/>
                  <a:pt x="1271451" y="1088440"/>
                </a:cubicBezTo>
                <a:cubicBezTo>
                  <a:pt x="1300571" y="1143445"/>
                  <a:pt x="1268803" y="1140691"/>
                  <a:pt x="1297577" y="1140691"/>
                </a:cubicBezTo>
              </a:path>
            </a:pathLst>
          </a:custGeom>
          <a:ln>
            <a:solidFill>
              <a:srgbClr val="FF0000"/>
            </a:solidFill>
          </a:ln>
        </p:spPr>
        <p:style>
          <a:lnRef idx="3">
            <a:schemeClr val="accent2"/>
          </a:lnRef>
          <a:fillRef idx="0">
            <a:schemeClr val="accent2"/>
          </a:fillRef>
          <a:effectRef idx="2">
            <a:schemeClr val="accent2"/>
          </a:effectRef>
          <a:fontRef idx="minor">
            <a:schemeClr val="tx1"/>
          </a:fontRef>
        </p:style>
        <p:txBody>
          <a:bodyPr rtlCol="0" anchor="ctr"/>
          <a:lstStyle/>
          <a:p>
            <a:pPr algn="ctr"/>
            <a:endParaRPr lang="de-DE"/>
          </a:p>
        </p:txBody>
      </p:sp>
      <p:sp>
        <p:nvSpPr>
          <p:cNvPr id="20" name="Freihandform: Form 19">
            <a:extLst>
              <a:ext uri="{FF2B5EF4-FFF2-40B4-BE49-F238E27FC236}">
                <a16:creationId xmlns:a16="http://schemas.microsoft.com/office/drawing/2014/main" id="{389EC684-6BF0-43C5-FF24-600D06F31599}"/>
              </a:ext>
            </a:extLst>
          </p:cNvPr>
          <p:cNvSpPr/>
          <p:nvPr/>
        </p:nvSpPr>
        <p:spPr>
          <a:xfrm>
            <a:off x="4367350" y="3363655"/>
            <a:ext cx="1384663" cy="330925"/>
          </a:xfrm>
          <a:custGeom>
            <a:avLst/>
            <a:gdLst>
              <a:gd name="connsiteX0" fmla="*/ 0 w 1384663"/>
              <a:gd name="connsiteY0" fmla="*/ 130628 h 330925"/>
              <a:gd name="connsiteX1" fmla="*/ 34834 w 1384663"/>
              <a:gd name="connsiteY1" fmla="*/ 87085 h 330925"/>
              <a:gd name="connsiteX2" fmla="*/ 60960 w 1384663"/>
              <a:gd name="connsiteY2" fmla="*/ 60960 h 330925"/>
              <a:gd name="connsiteX3" fmla="*/ 95794 w 1384663"/>
              <a:gd name="connsiteY3" fmla="*/ 87085 h 330925"/>
              <a:gd name="connsiteX4" fmla="*/ 104503 w 1384663"/>
              <a:gd name="connsiteY4" fmla="*/ 113211 h 330925"/>
              <a:gd name="connsiteX5" fmla="*/ 165463 w 1384663"/>
              <a:gd name="connsiteY5" fmla="*/ 243840 h 330925"/>
              <a:gd name="connsiteX6" fmla="*/ 200297 w 1384663"/>
              <a:gd name="connsiteY6" fmla="*/ 296091 h 330925"/>
              <a:gd name="connsiteX7" fmla="*/ 243840 w 1384663"/>
              <a:gd name="connsiteY7" fmla="*/ 269965 h 330925"/>
              <a:gd name="connsiteX8" fmla="*/ 330925 w 1384663"/>
              <a:gd name="connsiteY8" fmla="*/ 87085 h 330925"/>
              <a:gd name="connsiteX9" fmla="*/ 374468 w 1384663"/>
              <a:gd name="connsiteY9" fmla="*/ 0 h 330925"/>
              <a:gd name="connsiteX10" fmla="*/ 400594 w 1384663"/>
              <a:gd name="connsiteY10" fmla="*/ 52251 h 330925"/>
              <a:gd name="connsiteX11" fmla="*/ 409303 w 1384663"/>
              <a:gd name="connsiteY11" fmla="*/ 78377 h 330925"/>
              <a:gd name="connsiteX12" fmla="*/ 435428 w 1384663"/>
              <a:gd name="connsiteY12" fmla="*/ 95794 h 330925"/>
              <a:gd name="connsiteX13" fmla="*/ 505097 w 1384663"/>
              <a:gd name="connsiteY13" fmla="*/ 78377 h 330925"/>
              <a:gd name="connsiteX14" fmla="*/ 574765 w 1384663"/>
              <a:gd name="connsiteY14" fmla="*/ 148045 h 330925"/>
              <a:gd name="connsiteX15" fmla="*/ 627017 w 1384663"/>
              <a:gd name="connsiteY15" fmla="*/ 252548 h 330925"/>
              <a:gd name="connsiteX16" fmla="*/ 644434 w 1384663"/>
              <a:gd name="connsiteY16" fmla="*/ 296091 h 330925"/>
              <a:gd name="connsiteX17" fmla="*/ 679268 w 1384663"/>
              <a:gd name="connsiteY17" fmla="*/ 330925 h 330925"/>
              <a:gd name="connsiteX18" fmla="*/ 757645 w 1384663"/>
              <a:gd name="connsiteY18" fmla="*/ 226422 h 330925"/>
              <a:gd name="connsiteX19" fmla="*/ 801188 w 1384663"/>
              <a:gd name="connsiteY19" fmla="*/ 174171 h 330925"/>
              <a:gd name="connsiteX20" fmla="*/ 870857 w 1384663"/>
              <a:gd name="connsiteY20" fmla="*/ 95794 h 330925"/>
              <a:gd name="connsiteX21" fmla="*/ 896983 w 1384663"/>
              <a:gd name="connsiteY21" fmla="*/ 130628 h 330925"/>
              <a:gd name="connsiteX22" fmla="*/ 923108 w 1384663"/>
              <a:gd name="connsiteY22" fmla="*/ 139337 h 330925"/>
              <a:gd name="connsiteX23" fmla="*/ 966651 w 1384663"/>
              <a:gd name="connsiteY23" fmla="*/ 156754 h 330925"/>
              <a:gd name="connsiteX24" fmla="*/ 1053737 w 1384663"/>
              <a:gd name="connsiteY24" fmla="*/ 148045 h 330925"/>
              <a:gd name="connsiteX25" fmla="*/ 1097280 w 1384663"/>
              <a:gd name="connsiteY25" fmla="*/ 104502 h 330925"/>
              <a:gd name="connsiteX26" fmla="*/ 1201783 w 1384663"/>
              <a:gd name="connsiteY26" fmla="*/ 182880 h 330925"/>
              <a:gd name="connsiteX27" fmla="*/ 1227908 w 1384663"/>
              <a:gd name="connsiteY27" fmla="*/ 200297 h 330925"/>
              <a:gd name="connsiteX28" fmla="*/ 1306285 w 1384663"/>
              <a:gd name="connsiteY28" fmla="*/ 156754 h 330925"/>
              <a:gd name="connsiteX29" fmla="*/ 1384663 w 1384663"/>
              <a:gd name="connsiteY29" fmla="*/ 104502 h 330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384663" h="330925">
                <a:moveTo>
                  <a:pt x="0" y="130628"/>
                </a:moveTo>
                <a:cubicBezTo>
                  <a:pt x="11611" y="116114"/>
                  <a:pt x="22594" y="101073"/>
                  <a:pt x="34834" y="87085"/>
                </a:cubicBezTo>
                <a:cubicBezTo>
                  <a:pt x="42944" y="77817"/>
                  <a:pt x="48644" y="60960"/>
                  <a:pt x="60960" y="60960"/>
                </a:cubicBezTo>
                <a:cubicBezTo>
                  <a:pt x="75474" y="60960"/>
                  <a:pt x="84183" y="78377"/>
                  <a:pt x="95794" y="87085"/>
                </a:cubicBezTo>
                <a:cubicBezTo>
                  <a:pt x="98697" y="95794"/>
                  <a:pt x="101280" y="104616"/>
                  <a:pt x="104503" y="113211"/>
                </a:cubicBezTo>
                <a:cubicBezTo>
                  <a:pt x="122364" y="160840"/>
                  <a:pt x="139032" y="196852"/>
                  <a:pt x="165463" y="243840"/>
                </a:cubicBezTo>
                <a:cubicBezTo>
                  <a:pt x="175725" y="262084"/>
                  <a:pt x="188686" y="278674"/>
                  <a:pt x="200297" y="296091"/>
                </a:cubicBezTo>
                <a:cubicBezTo>
                  <a:pt x="214811" y="287382"/>
                  <a:pt x="233684" y="283506"/>
                  <a:pt x="243840" y="269965"/>
                </a:cubicBezTo>
                <a:cubicBezTo>
                  <a:pt x="307353" y="185281"/>
                  <a:pt x="295078" y="167741"/>
                  <a:pt x="330925" y="87085"/>
                </a:cubicBezTo>
                <a:cubicBezTo>
                  <a:pt x="344106" y="57427"/>
                  <a:pt x="374468" y="0"/>
                  <a:pt x="374468" y="0"/>
                </a:cubicBezTo>
                <a:cubicBezTo>
                  <a:pt x="383177" y="17417"/>
                  <a:pt x="392685" y="34457"/>
                  <a:pt x="400594" y="52251"/>
                </a:cubicBezTo>
                <a:cubicBezTo>
                  <a:pt x="404322" y="60640"/>
                  <a:pt x="403568" y="71209"/>
                  <a:pt x="409303" y="78377"/>
                </a:cubicBezTo>
                <a:cubicBezTo>
                  <a:pt x="415841" y="86550"/>
                  <a:pt x="426720" y="89988"/>
                  <a:pt x="435428" y="95794"/>
                </a:cubicBezTo>
                <a:cubicBezTo>
                  <a:pt x="458651" y="89988"/>
                  <a:pt x="482683" y="69972"/>
                  <a:pt x="505097" y="78377"/>
                </a:cubicBezTo>
                <a:cubicBezTo>
                  <a:pt x="535848" y="89908"/>
                  <a:pt x="555931" y="121140"/>
                  <a:pt x="574765" y="148045"/>
                </a:cubicBezTo>
                <a:cubicBezTo>
                  <a:pt x="597099" y="179951"/>
                  <a:pt x="610434" y="217309"/>
                  <a:pt x="627017" y="252548"/>
                </a:cubicBezTo>
                <a:cubicBezTo>
                  <a:pt x="633673" y="266692"/>
                  <a:pt x="635763" y="283084"/>
                  <a:pt x="644434" y="296091"/>
                </a:cubicBezTo>
                <a:cubicBezTo>
                  <a:pt x="653543" y="309754"/>
                  <a:pt x="667657" y="319314"/>
                  <a:pt x="679268" y="330925"/>
                </a:cubicBezTo>
                <a:cubicBezTo>
                  <a:pt x="766506" y="243687"/>
                  <a:pt x="681675" y="336156"/>
                  <a:pt x="757645" y="226422"/>
                </a:cubicBezTo>
                <a:cubicBezTo>
                  <a:pt x="770550" y="207781"/>
                  <a:pt x="787365" y="192141"/>
                  <a:pt x="801188" y="174171"/>
                </a:cubicBezTo>
                <a:cubicBezTo>
                  <a:pt x="858651" y="99470"/>
                  <a:pt x="820669" y="129252"/>
                  <a:pt x="870857" y="95794"/>
                </a:cubicBezTo>
                <a:cubicBezTo>
                  <a:pt x="879566" y="107405"/>
                  <a:pt x="885833" y="121336"/>
                  <a:pt x="896983" y="130628"/>
                </a:cubicBezTo>
                <a:cubicBezTo>
                  <a:pt x="904035" y="136505"/>
                  <a:pt x="914513" y="136114"/>
                  <a:pt x="923108" y="139337"/>
                </a:cubicBezTo>
                <a:cubicBezTo>
                  <a:pt x="937745" y="144826"/>
                  <a:pt x="952137" y="150948"/>
                  <a:pt x="966651" y="156754"/>
                </a:cubicBezTo>
                <a:cubicBezTo>
                  <a:pt x="995680" y="153851"/>
                  <a:pt x="1026650" y="158880"/>
                  <a:pt x="1053737" y="148045"/>
                </a:cubicBezTo>
                <a:cubicBezTo>
                  <a:pt x="1072795" y="140422"/>
                  <a:pt x="1076754" y="104502"/>
                  <a:pt x="1097280" y="104502"/>
                </a:cubicBezTo>
                <a:cubicBezTo>
                  <a:pt x="1134983" y="104502"/>
                  <a:pt x="1175101" y="160010"/>
                  <a:pt x="1201783" y="182880"/>
                </a:cubicBezTo>
                <a:cubicBezTo>
                  <a:pt x="1209729" y="189691"/>
                  <a:pt x="1219200" y="194491"/>
                  <a:pt x="1227908" y="200297"/>
                </a:cubicBezTo>
                <a:cubicBezTo>
                  <a:pt x="1254034" y="185783"/>
                  <a:pt x="1281657" y="173686"/>
                  <a:pt x="1306285" y="156754"/>
                </a:cubicBezTo>
                <a:cubicBezTo>
                  <a:pt x="1387783" y="100723"/>
                  <a:pt x="1336983" y="104502"/>
                  <a:pt x="1384663" y="104502"/>
                </a:cubicBezTo>
              </a:path>
            </a:pathLst>
          </a:cu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de-DE"/>
          </a:p>
        </p:txBody>
      </p:sp>
      <p:sp>
        <p:nvSpPr>
          <p:cNvPr id="21" name="Freihandform: Form 20">
            <a:extLst>
              <a:ext uri="{FF2B5EF4-FFF2-40B4-BE49-F238E27FC236}">
                <a16:creationId xmlns:a16="http://schemas.microsoft.com/office/drawing/2014/main" id="{2A765928-4A4A-BB03-19F1-A4C9A8177CEF}"/>
              </a:ext>
            </a:extLst>
          </p:cNvPr>
          <p:cNvSpPr/>
          <p:nvPr/>
        </p:nvSpPr>
        <p:spPr>
          <a:xfrm>
            <a:off x="6890657" y="2820071"/>
            <a:ext cx="1428205" cy="1029339"/>
          </a:xfrm>
          <a:custGeom>
            <a:avLst/>
            <a:gdLst>
              <a:gd name="connsiteX0" fmla="*/ 0 w 1428205"/>
              <a:gd name="connsiteY0" fmla="*/ 1029339 h 1029339"/>
              <a:gd name="connsiteX1" fmla="*/ 52251 w 1428205"/>
              <a:gd name="connsiteY1" fmla="*/ 985796 h 1029339"/>
              <a:gd name="connsiteX2" fmla="*/ 113211 w 1428205"/>
              <a:gd name="connsiteY2" fmla="*/ 916127 h 1029339"/>
              <a:gd name="connsiteX3" fmla="*/ 182880 w 1428205"/>
              <a:gd name="connsiteY3" fmla="*/ 977087 h 1029339"/>
              <a:gd name="connsiteX4" fmla="*/ 278674 w 1428205"/>
              <a:gd name="connsiteY4" fmla="*/ 811625 h 1029339"/>
              <a:gd name="connsiteX5" fmla="*/ 365760 w 1428205"/>
              <a:gd name="connsiteY5" fmla="*/ 646162 h 1029339"/>
              <a:gd name="connsiteX6" fmla="*/ 409302 w 1428205"/>
              <a:gd name="connsiteY6" fmla="*/ 707122 h 1029339"/>
              <a:gd name="connsiteX7" fmla="*/ 557348 w 1428205"/>
              <a:gd name="connsiteY7" fmla="*/ 837750 h 1029339"/>
              <a:gd name="connsiteX8" fmla="*/ 592182 w 1428205"/>
              <a:gd name="connsiteY8" fmla="*/ 855167 h 1029339"/>
              <a:gd name="connsiteX9" fmla="*/ 801188 w 1428205"/>
              <a:gd name="connsiteY9" fmla="*/ 498116 h 1029339"/>
              <a:gd name="connsiteX10" fmla="*/ 931817 w 1428205"/>
              <a:gd name="connsiteY10" fmla="*/ 236859 h 1029339"/>
              <a:gd name="connsiteX11" fmla="*/ 975360 w 1428205"/>
              <a:gd name="connsiteY11" fmla="*/ 271693 h 1029339"/>
              <a:gd name="connsiteX12" fmla="*/ 1227908 w 1428205"/>
              <a:gd name="connsiteY12" fmla="*/ 184607 h 1029339"/>
              <a:gd name="connsiteX13" fmla="*/ 1375954 w 1428205"/>
              <a:gd name="connsiteY13" fmla="*/ 36562 h 1029339"/>
              <a:gd name="connsiteX14" fmla="*/ 1428205 w 1428205"/>
              <a:gd name="connsiteY14" fmla="*/ 19145 h 1029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28205" h="1029339">
                <a:moveTo>
                  <a:pt x="0" y="1029339"/>
                </a:moveTo>
                <a:cubicBezTo>
                  <a:pt x="17417" y="1014825"/>
                  <a:pt x="36220" y="1001828"/>
                  <a:pt x="52251" y="985796"/>
                </a:cubicBezTo>
                <a:cubicBezTo>
                  <a:pt x="74071" y="963976"/>
                  <a:pt x="85119" y="928896"/>
                  <a:pt x="113211" y="916127"/>
                </a:cubicBezTo>
                <a:cubicBezTo>
                  <a:pt x="121455" y="912380"/>
                  <a:pt x="182728" y="976935"/>
                  <a:pt x="182880" y="977087"/>
                </a:cubicBezTo>
                <a:cubicBezTo>
                  <a:pt x="214811" y="921933"/>
                  <a:pt x="248269" y="867635"/>
                  <a:pt x="278674" y="811625"/>
                </a:cubicBezTo>
                <a:cubicBezTo>
                  <a:pt x="387329" y="611470"/>
                  <a:pt x="312621" y="725864"/>
                  <a:pt x="365760" y="646162"/>
                </a:cubicBezTo>
                <a:cubicBezTo>
                  <a:pt x="380274" y="666482"/>
                  <a:pt x="392156" y="688968"/>
                  <a:pt x="409302" y="707122"/>
                </a:cubicBezTo>
                <a:cubicBezTo>
                  <a:pt x="415126" y="713288"/>
                  <a:pt x="521109" y="813591"/>
                  <a:pt x="557348" y="837750"/>
                </a:cubicBezTo>
                <a:cubicBezTo>
                  <a:pt x="568150" y="844951"/>
                  <a:pt x="580571" y="849361"/>
                  <a:pt x="592182" y="855167"/>
                </a:cubicBezTo>
                <a:cubicBezTo>
                  <a:pt x="686759" y="703844"/>
                  <a:pt x="708075" y="674709"/>
                  <a:pt x="801188" y="498116"/>
                </a:cubicBezTo>
                <a:cubicBezTo>
                  <a:pt x="846600" y="411990"/>
                  <a:pt x="931817" y="236859"/>
                  <a:pt x="931817" y="236859"/>
                </a:cubicBezTo>
                <a:cubicBezTo>
                  <a:pt x="946331" y="248470"/>
                  <a:pt x="960133" y="261034"/>
                  <a:pt x="975360" y="271693"/>
                </a:cubicBezTo>
                <a:cubicBezTo>
                  <a:pt x="1077866" y="343448"/>
                  <a:pt x="1046042" y="283118"/>
                  <a:pt x="1227908" y="184607"/>
                </a:cubicBezTo>
                <a:cubicBezTo>
                  <a:pt x="1356891" y="346"/>
                  <a:pt x="1299717" y="-39675"/>
                  <a:pt x="1375954" y="36562"/>
                </a:cubicBezTo>
                <a:cubicBezTo>
                  <a:pt x="1423522" y="27048"/>
                  <a:pt x="1409031" y="38319"/>
                  <a:pt x="1428205" y="19145"/>
                </a:cubicBezTo>
              </a:path>
            </a:pathLst>
          </a:custGeom>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de-DE"/>
          </a:p>
        </p:txBody>
      </p:sp>
      <p:sp>
        <p:nvSpPr>
          <p:cNvPr id="22" name="Textfeld 21">
            <a:extLst>
              <a:ext uri="{FF2B5EF4-FFF2-40B4-BE49-F238E27FC236}">
                <a16:creationId xmlns:a16="http://schemas.microsoft.com/office/drawing/2014/main" id="{F1669925-5A76-D13E-C7FC-2A1729A25809}"/>
              </a:ext>
            </a:extLst>
          </p:cNvPr>
          <p:cNvSpPr txBox="1"/>
          <p:nvPr/>
        </p:nvSpPr>
        <p:spPr>
          <a:xfrm>
            <a:off x="1705290" y="4287584"/>
            <a:ext cx="1576252" cy="461665"/>
          </a:xfrm>
          <a:prstGeom prst="rect">
            <a:avLst/>
          </a:prstGeom>
          <a:noFill/>
        </p:spPr>
        <p:txBody>
          <a:bodyPr wrap="square" rtlCol="0">
            <a:spAutoFit/>
          </a:bodyPr>
          <a:lstStyle/>
          <a:p>
            <a:pPr algn="ctr"/>
            <a:r>
              <a:rPr lang="de-DE" sz="2400"/>
              <a:t>A </a:t>
            </a:r>
          </a:p>
        </p:txBody>
      </p:sp>
      <p:sp>
        <p:nvSpPr>
          <p:cNvPr id="23" name="Textfeld 22">
            <a:extLst>
              <a:ext uri="{FF2B5EF4-FFF2-40B4-BE49-F238E27FC236}">
                <a16:creationId xmlns:a16="http://schemas.microsoft.com/office/drawing/2014/main" id="{939703D4-0B52-52F0-363B-2812229601E7}"/>
              </a:ext>
            </a:extLst>
          </p:cNvPr>
          <p:cNvSpPr txBox="1"/>
          <p:nvPr/>
        </p:nvSpPr>
        <p:spPr>
          <a:xfrm>
            <a:off x="6816633" y="4343531"/>
            <a:ext cx="1576252" cy="461665"/>
          </a:xfrm>
          <a:prstGeom prst="rect">
            <a:avLst/>
          </a:prstGeom>
          <a:noFill/>
        </p:spPr>
        <p:txBody>
          <a:bodyPr wrap="square" rtlCol="0">
            <a:spAutoFit/>
          </a:bodyPr>
          <a:lstStyle/>
          <a:p>
            <a:pPr algn="ctr"/>
            <a:r>
              <a:rPr lang="de-DE" sz="2400"/>
              <a:t>C</a:t>
            </a:r>
          </a:p>
        </p:txBody>
      </p:sp>
      <p:sp>
        <p:nvSpPr>
          <p:cNvPr id="24" name="Textfeld 23">
            <a:extLst>
              <a:ext uri="{FF2B5EF4-FFF2-40B4-BE49-F238E27FC236}">
                <a16:creationId xmlns:a16="http://schemas.microsoft.com/office/drawing/2014/main" id="{1F6621CA-BDE6-367F-7C75-26CA79908AC5}"/>
              </a:ext>
            </a:extLst>
          </p:cNvPr>
          <p:cNvSpPr txBox="1"/>
          <p:nvPr/>
        </p:nvSpPr>
        <p:spPr>
          <a:xfrm>
            <a:off x="4367350" y="4382893"/>
            <a:ext cx="1576252" cy="461665"/>
          </a:xfrm>
          <a:prstGeom prst="rect">
            <a:avLst/>
          </a:prstGeom>
          <a:noFill/>
        </p:spPr>
        <p:txBody>
          <a:bodyPr wrap="square" rtlCol="0">
            <a:spAutoFit/>
          </a:bodyPr>
          <a:lstStyle/>
          <a:p>
            <a:pPr algn="ctr"/>
            <a:r>
              <a:rPr lang="de-DE" sz="2400"/>
              <a:t>B </a:t>
            </a:r>
          </a:p>
        </p:txBody>
      </p:sp>
      <p:pic>
        <p:nvPicPr>
          <p:cNvPr id="35" name="Grafik 34" descr="Traurige Gesichtskontur mit einfarbiger Füllung">
            <a:extLst>
              <a:ext uri="{FF2B5EF4-FFF2-40B4-BE49-F238E27FC236}">
                <a16:creationId xmlns:a16="http://schemas.microsoft.com/office/drawing/2014/main" id="{6D4AB587-A253-E892-A63D-D299B130425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05186" y="4518416"/>
            <a:ext cx="914400" cy="914400"/>
          </a:xfrm>
          <a:prstGeom prst="rect">
            <a:avLst/>
          </a:prstGeom>
        </p:spPr>
      </p:pic>
      <p:pic>
        <p:nvPicPr>
          <p:cNvPr id="36" name="Grafik 35" descr="Lächelnde Gesichtskontur mit einfarbiger Füllung">
            <a:extLst>
              <a:ext uri="{FF2B5EF4-FFF2-40B4-BE49-F238E27FC236}">
                <a16:creationId xmlns:a16="http://schemas.microsoft.com/office/drawing/2014/main" id="{6E885EE2-5EB6-A703-FBAC-ADF6BBA1A30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910460" y="4292049"/>
            <a:ext cx="914400" cy="914400"/>
          </a:xfrm>
          <a:prstGeom prst="rect">
            <a:avLst/>
          </a:prstGeom>
        </p:spPr>
      </p:pic>
      <p:sp>
        <p:nvSpPr>
          <p:cNvPr id="47" name="Textfeld 46">
            <a:extLst>
              <a:ext uri="{FF2B5EF4-FFF2-40B4-BE49-F238E27FC236}">
                <a16:creationId xmlns:a16="http://schemas.microsoft.com/office/drawing/2014/main" id="{A506C44E-74DD-4373-507B-4D133D6D2019}"/>
              </a:ext>
            </a:extLst>
          </p:cNvPr>
          <p:cNvSpPr txBox="1"/>
          <p:nvPr/>
        </p:nvSpPr>
        <p:spPr>
          <a:xfrm>
            <a:off x="2103120" y="2276114"/>
            <a:ext cx="953591" cy="369332"/>
          </a:xfrm>
          <a:prstGeom prst="rect">
            <a:avLst/>
          </a:prstGeom>
          <a:noFill/>
        </p:spPr>
        <p:txBody>
          <a:bodyPr wrap="square" rtlCol="0">
            <a:spAutoFit/>
          </a:bodyPr>
          <a:lstStyle/>
          <a:p>
            <a:r>
              <a:rPr lang="de-DE"/>
              <a:t>Tag</a:t>
            </a:r>
          </a:p>
        </p:txBody>
      </p:sp>
      <p:sp>
        <p:nvSpPr>
          <p:cNvPr id="48" name="Textfeld 47">
            <a:extLst>
              <a:ext uri="{FF2B5EF4-FFF2-40B4-BE49-F238E27FC236}">
                <a16:creationId xmlns:a16="http://schemas.microsoft.com/office/drawing/2014/main" id="{AA98B3DF-BE48-38FC-7D98-19EFB47244BC}"/>
              </a:ext>
            </a:extLst>
          </p:cNvPr>
          <p:cNvSpPr txBox="1"/>
          <p:nvPr/>
        </p:nvSpPr>
        <p:spPr>
          <a:xfrm>
            <a:off x="7365271" y="2325748"/>
            <a:ext cx="953591" cy="369332"/>
          </a:xfrm>
          <a:prstGeom prst="rect">
            <a:avLst/>
          </a:prstGeom>
          <a:noFill/>
        </p:spPr>
        <p:txBody>
          <a:bodyPr wrap="square" rtlCol="0">
            <a:spAutoFit/>
          </a:bodyPr>
          <a:lstStyle/>
          <a:p>
            <a:r>
              <a:rPr lang="de-DE"/>
              <a:t>Jahr</a:t>
            </a:r>
          </a:p>
        </p:txBody>
      </p:sp>
      <p:sp>
        <p:nvSpPr>
          <p:cNvPr id="49" name="Textfeld 48">
            <a:extLst>
              <a:ext uri="{FF2B5EF4-FFF2-40B4-BE49-F238E27FC236}">
                <a16:creationId xmlns:a16="http://schemas.microsoft.com/office/drawing/2014/main" id="{3535949A-A84E-72CB-8C6F-7C9AE98F0A4A}"/>
              </a:ext>
            </a:extLst>
          </p:cNvPr>
          <p:cNvSpPr txBox="1"/>
          <p:nvPr/>
        </p:nvSpPr>
        <p:spPr>
          <a:xfrm>
            <a:off x="4717868" y="2277751"/>
            <a:ext cx="953591" cy="369332"/>
          </a:xfrm>
          <a:prstGeom prst="rect">
            <a:avLst/>
          </a:prstGeom>
          <a:noFill/>
        </p:spPr>
        <p:txBody>
          <a:bodyPr wrap="square" rtlCol="0">
            <a:spAutoFit/>
          </a:bodyPr>
          <a:lstStyle/>
          <a:p>
            <a:r>
              <a:rPr lang="de-DE"/>
              <a:t>Monat</a:t>
            </a:r>
          </a:p>
        </p:txBody>
      </p:sp>
    </p:spTree>
    <p:extLst>
      <p:ext uri="{BB962C8B-B14F-4D97-AF65-F5344CB8AC3E}">
        <p14:creationId xmlns:p14="http://schemas.microsoft.com/office/powerpoint/2010/main" val="153116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animBg="1"/>
      <p:bldP spid="22" grpId="0"/>
      <p:bldP spid="23" grpId="0"/>
      <p:bldP spid="24" grpId="0"/>
      <p:bldP spid="47" grpId="0"/>
      <p:bldP spid="48" grpId="0"/>
      <p:bldP spid="49"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9">
            <a:extLst>
              <a:ext uri="{FF2B5EF4-FFF2-40B4-BE49-F238E27FC236}">
                <a16:creationId xmlns:a16="http://schemas.microsoft.com/office/drawing/2014/main" id="{5DD103AA-7536-490B-973F-73CA63A7E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32938" y="-6032938"/>
            <a:ext cx="126124" cy="12192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4" name="Grafik 3" descr="Ein Bild, das Text enthält.&#10;&#10;Automatisch generierte Beschreibung">
            <a:extLst>
              <a:ext uri="{FF2B5EF4-FFF2-40B4-BE49-F238E27FC236}">
                <a16:creationId xmlns:a16="http://schemas.microsoft.com/office/drawing/2014/main" id="{A39858AB-8CD2-4DEA-9569-BE45321EA5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2194" y="6009134"/>
            <a:ext cx="1343212" cy="685896"/>
          </a:xfrm>
          <a:prstGeom prst="rect">
            <a:avLst/>
          </a:prstGeom>
        </p:spPr>
      </p:pic>
      <p:pic>
        <p:nvPicPr>
          <p:cNvPr id="8" name="Inhaltsplatzhalter 4">
            <a:extLst>
              <a:ext uri="{FF2B5EF4-FFF2-40B4-BE49-F238E27FC236}">
                <a16:creationId xmlns:a16="http://schemas.microsoft.com/office/drawing/2014/main" id="{3DDF30C9-ED20-4516-B8F8-8B45457504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92214" y="6452962"/>
            <a:ext cx="3814420" cy="242068"/>
          </a:xfrm>
          <a:prstGeom prst="rect">
            <a:avLst/>
          </a:prstGeom>
        </p:spPr>
      </p:pic>
      <p:sp>
        <p:nvSpPr>
          <p:cNvPr id="15" name="Textfeld 14">
            <a:extLst>
              <a:ext uri="{FF2B5EF4-FFF2-40B4-BE49-F238E27FC236}">
                <a16:creationId xmlns:a16="http://schemas.microsoft.com/office/drawing/2014/main" id="{35FB0C28-EEE8-D091-B744-D3F9662CA5D4}"/>
              </a:ext>
            </a:extLst>
          </p:cNvPr>
          <p:cNvSpPr txBox="1"/>
          <p:nvPr/>
        </p:nvSpPr>
        <p:spPr>
          <a:xfrm>
            <a:off x="566057" y="444137"/>
            <a:ext cx="6341639" cy="461665"/>
          </a:xfrm>
          <a:prstGeom prst="rect">
            <a:avLst/>
          </a:prstGeom>
          <a:noFill/>
        </p:spPr>
        <p:txBody>
          <a:bodyPr wrap="square" rtlCol="0">
            <a:spAutoFit/>
          </a:bodyPr>
          <a:lstStyle/>
          <a:p>
            <a:r>
              <a:rPr lang="de-DE" sz="2400"/>
              <a:t>3. Investiert bleiben – Schmerz &amp; Freude </a:t>
            </a:r>
          </a:p>
        </p:txBody>
      </p:sp>
      <p:sp>
        <p:nvSpPr>
          <p:cNvPr id="25" name="Rechteck 24">
            <a:extLst>
              <a:ext uri="{FF2B5EF4-FFF2-40B4-BE49-F238E27FC236}">
                <a16:creationId xmlns:a16="http://schemas.microsoft.com/office/drawing/2014/main" id="{53D8373B-9A6E-739D-D0CD-119847E29C9B}"/>
              </a:ext>
            </a:extLst>
          </p:cNvPr>
          <p:cNvSpPr/>
          <p:nvPr/>
        </p:nvSpPr>
        <p:spPr>
          <a:xfrm>
            <a:off x="1793964" y="4753959"/>
            <a:ext cx="8725989" cy="628001"/>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a:extLst>
              <a:ext uri="{FF2B5EF4-FFF2-40B4-BE49-F238E27FC236}">
                <a16:creationId xmlns:a16="http://schemas.microsoft.com/office/drawing/2014/main" id="{F28EF56D-BC32-8EF3-3E6C-9C0A637BFD37}"/>
              </a:ext>
            </a:extLst>
          </p:cNvPr>
          <p:cNvSpPr txBox="1"/>
          <p:nvPr/>
        </p:nvSpPr>
        <p:spPr>
          <a:xfrm>
            <a:off x="1668921" y="3947275"/>
            <a:ext cx="1889761" cy="369332"/>
          </a:xfrm>
          <a:prstGeom prst="rect">
            <a:avLst/>
          </a:prstGeom>
          <a:noFill/>
        </p:spPr>
        <p:txBody>
          <a:bodyPr wrap="square" rtlCol="0">
            <a:spAutoFit/>
          </a:bodyPr>
          <a:lstStyle/>
          <a:p>
            <a:r>
              <a:rPr lang="de-DE"/>
              <a:t>1979</a:t>
            </a:r>
          </a:p>
        </p:txBody>
      </p:sp>
      <p:sp>
        <p:nvSpPr>
          <p:cNvPr id="27" name="Textfeld 26">
            <a:extLst>
              <a:ext uri="{FF2B5EF4-FFF2-40B4-BE49-F238E27FC236}">
                <a16:creationId xmlns:a16="http://schemas.microsoft.com/office/drawing/2014/main" id="{D9BAE360-349B-E8F6-D725-1CD80A65F220}"/>
              </a:ext>
            </a:extLst>
          </p:cNvPr>
          <p:cNvSpPr txBox="1"/>
          <p:nvPr/>
        </p:nvSpPr>
        <p:spPr>
          <a:xfrm>
            <a:off x="10027918" y="5504874"/>
            <a:ext cx="1889761" cy="369332"/>
          </a:xfrm>
          <a:prstGeom prst="rect">
            <a:avLst/>
          </a:prstGeom>
          <a:noFill/>
        </p:spPr>
        <p:txBody>
          <a:bodyPr wrap="square" rtlCol="0">
            <a:spAutoFit/>
          </a:bodyPr>
          <a:lstStyle/>
          <a:p>
            <a:r>
              <a:rPr lang="de-DE"/>
              <a:t>2019</a:t>
            </a:r>
          </a:p>
        </p:txBody>
      </p:sp>
      <p:sp>
        <p:nvSpPr>
          <p:cNvPr id="34" name="Textfeld 33">
            <a:extLst>
              <a:ext uri="{FF2B5EF4-FFF2-40B4-BE49-F238E27FC236}">
                <a16:creationId xmlns:a16="http://schemas.microsoft.com/office/drawing/2014/main" id="{101E0ED6-4F0C-D5D4-7144-897A39FD7A55}"/>
              </a:ext>
            </a:extLst>
          </p:cNvPr>
          <p:cNvSpPr txBox="1"/>
          <p:nvPr/>
        </p:nvSpPr>
        <p:spPr>
          <a:xfrm>
            <a:off x="1558834" y="6514010"/>
            <a:ext cx="4537166" cy="369332"/>
          </a:xfrm>
          <a:prstGeom prst="rect">
            <a:avLst/>
          </a:prstGeom>
          <a:noFill/>
        </p:spPr>
        <p:txBody>
          <a:bodyPr wrap="square" rtlCol="0">
            <a:spAutoFit/>
          </a:bodyPr>
          <a:lstStyle/>
          <a:p>
            <a:r>
              <a:rPr lang="de-DE"/>
              <a:t>S&amp;P 500, MB S. 50/51</a:t>
            </a:r>
          </a:p>
        </p:txBody>
      </p:sp>
      <p:sp>
        <p:nvSpPr>
          <p:cNvPr id="50" name="Rechteck 49">
            <a:extLst>
              <a:ext uri="{FF2B5EF4-FFF2-40B4-BE49-F238E27FC236}">
                <a16:creationId xmlns:a16="http://schemas.microsoft.com/office/drawing/2014/main" id="{493B1328-1944-679F-3534-B7CE56D869E6}"/>
              </a:ext>
            </a:extLst>
          </p:cNvPr>
          <p:cNvSpPr/>
          <p:nvPr/>
        </p:nvSpPr>
        <p:spPr>
          <a:xfrm>
            <a:off x="1828801" y="4850300"/>
            <a:ext cx="765312" cy="44721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Rechteck 50">
            <a:extLst>
              <a:ext uri="{FF2B5EF4-FFF2-40B4-BE49-F238E27FC236}">
                <a16:creationId xmlns:a16="http://schemas.microsoft.com/office/drawing/2014/main" id="{10769857-32A5-C032-55E9-B1596B8265DC}"/>
              </a:ext>
            </a:extLst>
          </p:cNvPr>
          <p:cNvSpPr/>
          <p:nvPr/>
        </p:nvSpPr>
        <p:spPr>
          <a:xfrm>
            <a:off x="2499359" y="4846650"/>
            <a:ext cx="7898672" cy="45413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068C3202-98DE-C05D-404F-F73CB0C55986}"/>
              </a:ext>
            </a:extLst>
          </p:cNvPr>
          <p:cNvSpPr/>
          <p:nvPr/>
        </p:nvSpPr>
        <p:spPr>
          <a:xfrm>
            <a:off x="1793963" y="3245606"/>
            <a:ext cx="8725989" cy="628001"/>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BD6D7FDA-CFCE-08E1-F087-64AFB4E0CE4C}"/>
              </a:ext>
            </a:extLst>
          </p:cNvPr>
          <p:cNvSpPr/>
          <p:nvPr/>
        </p:nvSpPr>
        <p:spPr>
          <a:xfrm>
            <a:off x="1793962" y="1612454"/>
            <a:ext cx="8725989" cy="628001"/>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Textfeld 36">
            <a:extLst>
              <a:ext uri="{FF2B5EF4-FFF2-40B4-BE49-F238E27FC236}">
                <a16:creationId xmlns:a16="http://schemas.microsoft.com/office/drawing/2014/main" id="{89668F44-7725-8E17-A050-A5296EDC74FB}"/>
              </a:ext>
            </a:extLst>
          </p:cNvPr>
          <p:cNvSpPr txBox="1"/>
          <p:nvPr/>
        </p:nvSpPr>
        <p:spPr>
          <a:xfrm>
            <a:off x="1668921" y="5571810"/>
            <a:ext cx="1889761" cy="369332"/>
          </a:xfrm>
          <a:prstGeom prst="rect">
            <a:avLst/>
          </a:prstGeom>
          <a:noFill/>
        </p:spPr>
        <p:txBody>
          <a:bodyPr wrap="square" rtlCol="0">
            <a:spAutoFit/>
          </a:bodyPr>
          <a:lstStyle/>
          <a:p>
            <a:r>
              <a:rPr lang="de-DE"/>
              <a:t>1979</a:t>
            </a:r>
          </a:p>
        </p:txBody>
      </p:sp>
      <p:sp>
        <p:nvSpPr>
          <p:cNvPr id="43" name="Textfeld 42">
            <a:extLst>
              <a:ext uri="{FF2B5EF4-FFF2-40B4-BE49-F238E27FC236}">
                <a16:creationId xmlns:a16="http://schemas.microsoft.com/office/drawing/2014/main" id="{D10EA8BD-D0F9-6D42-8A8E-6E1F7503EB87}"/>
              </a:ext>
            </a:extLst>
          </p:cNvPr>
          <p:cNvSpPr txBox="1"/>
          <p:nvPr/>
        </p:nvSpPr>
        <p:spPr>
          <a:xfrm>
            <a:off x="1668921" y="2264781"/>
            <a:ext cx="1889761" cy="369332"/>
          </a:xfrm>
          <a:prstGeom prst="rect">
            <a:avLst/>
          </a:prstGeom>
          <a:noFill/>
        </p:spPr>
        <p:txBody>
          <a:bodyPr wrap="square" rtlCol="0">
            <a:spAutoFit/>
          </a:bodyPr>
          <a:lstStyle/>
          <a:p>
            <a:r>
              <a:rPr lang="de-DE"/>
              <a:t>1979</a:t>
            </a:r>
          </a:p>
        </p:txBody>
      </p:sp>
      <p:sp>
        <p:nvSpPr>
          <p:cNvPr id="45" name="Textfeld 44">
            <a:extLst>
              <a:ext uri="{FF2B5EF4-FFF2-40B4-BE49-F238E27FC236}">
                <a16:creationId xmlns:a16="http://schemas.microsoft.com/office/drawing/2014/main" id="{218E0193-61DA-088A-3038-63C4F8E84A88}"/>
              </a:ext>
            </a:extLst>
          </p:cNvPr>
          <p:cNvSpPr txBox="1"/>
          <p:nvPr/>
        </p:nvSpPr>
        <p:spPr>
          <a:xfrm>
            <a:off x="10012390" y="2245786"/>
            <a:ext cx="1889761" cy="369332"/>
          </a:xfrm>
          <a:prstGeom prst="rect">
            <a:avLst/>
          </a:prstGeom>
          <a:noFill/>
        </p:spPr>
        <p:txBody>
          <a:bodyPr wrap="square" rtlCol="0">
            <a:spAutoFit/>
          </a:bodyPr>
          <a:lstStyle/>
          <a:p>
            <a:r>
              <a:rPr lang="de-DE"/>
              <a:t>2019</a:t>
            </a:r>
          </a:p>
        </p:txBody>
      </p:sp>
      <p:sp>
        <p:nvSpPr>
          <p:cNvPr id="46" name="Textfeld 45">
            <a:extLst>
              <a:ext uri="{FF2B5EF4-FFF2-40B4-BE49-F238E27FC236}">
                <a16:creationId xmlns:a16="http://schemas.microsoft.com/office/drawing/2014/main" id="{FDAB217A-CEC5-2F09-FA5E-A2340B2A0E62}"/>
              </a:ext>
            </a:extLst>
          </p:cNvPr>
          <p:cNvSpPr txBox="1"/>
          <p:nvPr/>
        </p:nvSpPr>
        <p:spPr>
          <a:xfrm>
            <a:off x="10012391" y="3933842"/>
            <a:ext cx="1889761" cy="369332"/>
          </a:xfrm>
          <a:prstGeom prst="rect">
            <a:avLst/>
          </a:prstGeom>
          <a:noFill/>
        </p:spPr>
        <p:txBody>
          <a:bodyPr wrap="square" rtlCol="0">
            <a:spAutoFit/>
          </a:bodyPr>
          <a:lstStyle/>
          <a:p>
            <a:r>
              <a:rPr lang="de-DE"/>
              <a:t>2019</a:t>
            </a:r>
          </a:p>
        </p:txBody>
      </p:sp>
      <p:sp>
        <p:nvSpPr>
          <p:cNvPr id="52" name="Rechteck 51">
            <a:extLst>
              <a:ext uri="{FF2B5EF4-FFF2-40B4-BE49-F238E27FC236}">
                <a16:creationId xmlns:a16="http://schemas.microsoft.com/office/drawing/2014/main" id="{6A5DE5E8-1865-27E4-10A2-53677C94719A}"/>
              </a:ext>
            </a:extLst>
          </p:cNvPr>
          <p:cNvSpPr/>
          <p:nvPr/>
        </p:nvSpPr>
        <p:spPr>
          <a:xfrm>
            <a:off x="5516217" y="1679902"/>
            <a:ext cx="4881814" cy="45413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Rechteck 52">
            <a:extLst>
              <a:ext uri="{FF2B5EF4-FFF2-40B4-BE49-F238E27FC236}">
                <a16:creationId xmlns:a16="http://schemas.microsoft.com/office/drawing/2014/main" id="{D412FDE8-EF0F-1DC6-D2ED-9C4408C85B5F}"/>
              </a:ext>
            </a:extLst>
          </p:cNvPr>
          <p:cNvSpPr/>
          <p:nvPr/>
        </p:nvSpPr>
        <p:spPr>
          <a:xfrm>
            <a:off x="1872343" y="1674857"/>
            <a:ext cx="3991744" cy="46205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extfeld 1">
            <a:extLst>
              <a:ext uri="{FF2B5EF4-FFF2-40B4-BE49-F238E27FC236}">
                <a16:creationId xmlns:a16="http://schemas.microsoft.com/office/drawing/2014/main" id="{64D61597-F21B-560D-1014-24539333E91B}"/>
              </a:ext>
            </a:extLst>
          </p:cNvPr>
          <p:cNvSpPr txBox="1"/>
          <p:nvPr/>
        </p:nvSpPr>
        <p:spPr>
          <a:xfrm>
            <a:off x="477078" y="1612454"/>
            <a:ext cx="1081756" cy="369332"/>
          </a:xfrm>
          <a:prstGeom prst="rect">
            <a:avLst/>
          </a:prstGeom>
          <a:noFill/>
        </p:spPr>
        <p:txBody>
          <a:bodyPr wrap="square" rtlCol="0">
            <a:spAutoFit/>
          </a:bodyPr>
          <a:lstStyle/>
          <a:p>
            <a:r>
              <a:rPr lang="de-DE"/>
              <a:t>A täglich</a:t>
            </a:r>
          </a:p>
        </p:txBody>
      </p:sp>
      <p:sp>
        <p:nvSpPr>
          <p:cNvPr id="54" name="Textfeld 53">
            <a:extLst>
              <a:ext uri="{FF2B5EF4-FFF2-40B4-BE49-F238E27FC236}">
                <a16:creationId xmlns:a16="http://schemas.microsoft.com/office/drawing/2014/main" id="{E8F9C0E3-2B31-1A35-4D69-4C1D23C01010}"/>
              </a:ext>
            </a:extLst>
          </p:cNvPr>
          <p:cNvSpPr txBox="1"/>
          <p:nvPr/>
        </p:nvSpPr>
        <p:spPr>
          <a:xfrm>
            <a:off x="477078" y="3429000"/>
            <a:ext cx="1329950" cy="369332"/>
          </a:xfrm>
          <a:prstGeom prst="rect">
            <a:avLst/>
          </a:prstGeom>
          <a:noFill/>
        </p:spPr>
        <p:txBody>
          <a:bodyPr wrap="square" rtlCol="0">
            <a:spAutoFit/>
          </a:bodyPr>
          <a:lstStyle/>
          <a:p>
            <a:r>
              <a:rPr lang="de-DE"/>
              <a:t>B monatlich</a:t>
            </a:r>
          </a:p>
        </p:txBody>
      </p:sp>
      <p:sp>
        <p:nvSpPr>
          <p:cNvPr id="55" name="Textfeld 54">
            <a:extLst>
              <a:ext uri="{FF2B5EF4-FFF2-40B4-BE49-F238E27FC236}">
                <a16:creationId xmlns:a16="http://schemas.microsoft.com/office/drawing/2014/main" id="{D0F44A4F-CB59-C6C6-018A-2CD09A21DC9D}"/>
              </a:ext>
            </a:extLst>
          </p:cNvPr>
          <p:cNvSpPr txBox="1"/>
          <p:nvPr/>
        </p:nvSpPr>
        <p:spPr>
          <a:xfrm>
            <a:off x="477078" y="4946048"/>
            <a:ext cx="1081756" cy="369332"/>
          </a:xfrm>
          <a:prstGeom prst="rect">
            <a:avLst/>
          </a:prstGeom>
          <a:noFill/>
        </p:spPr>
        <p:txBody>
          <a:bodyPr wrap="square" rtlCol="0">
            <a:spAutoFit/>
          </a:bodyPr>
          <a:lstStyle/>
          <a:p>
            <a:r>
              <a:rPr lang="de-DE"/>
              <a:t>C jährlich</a:t>
            </a:r>
          </a:p>
        </p:txBody>
      </p:sp>
      <p:sp>
        <p:nvSpPr>
          <p:cNvPr id="56" name="Rechteck 55">
            <a:extLst>
              <a:ext uri="{FF2B5EF4-FFF2-40B4-BE49-F238E27FC236}">
                <a16:creationId xmlns:a16="http://schemas.microsoft.com/office/drawing/2014/main" id="{B31231EF-30F3-9336-4009-08B07BFA74E5}"/>
              </a:ext>
            </a:extLst>
          </p:cNvPr>
          <p:cNvSpPr/>
          <p:nvPr/>
        </p:nvSpPr>
        <p:spPr>
          <a:xfrm>
            <a:off x="4722832" y="3332109"/>
            <a:ext cx="5675199" cy="45413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Rechteck 56">
            <a:extLst>
              <a:ext uri="{FF2B5EF4-FFF2-40B4-BE49-F238E27FC236}">
                <a16:creationId xmlns:a16="http://schemas.microsoft.com/office/drawing/2014/main" id="{68E41040-B5B1-771E-384D-66043A76BC4E}"/>
              </a:ext>
            </a:extLst>
          </p:cNvPr>
          <p:cNvSpPr/>
          <p:nvPr/>
        </p:nvSpPr>
        <p:spPr>
          <a:xfrm>
            <a:off x="1859281" y="3333909"/>
            <a:ext cx="2863551" cy="45287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a:extLst>
              <a:ext uri="{FF2B5EF4-FFF2-40B4-BE49-F238E27FC236}">
                <a16:creationId xmlns:a16="http://schemas.microsoft.com/office/drawing/2014/main" id="{72C185B7-DA47-FD4C-8AF8-84DDB31FAAD0}"/>
              </a:ext>
            </a:extLst>
          </p:cNvPr>
          <p:cNvSpPr txBox="1"/>
          <p:nvPr/>
        </p:nvSpPr>
        <p:spPr>
          <a:xfrm>
            <a:off x="3341253" y="1721219"/>
            <a:ext cx="2057400" cy="369332"/>
          </a:xfrm>
          <a:prstGeom prst="rect">
            <a:avLst/>
          </a:prstGeom>
          <a:noFill/>
        </p:spPr>
        <p:txBody>
          <a:bodyPr wrap="square" rtlCol="0">
            <a:spAutoFit/>
          </a:bodyPr>
          <a:lstStyle/>
          <a:p>
            <a:r>
              <a:rPr lang="de-DE"/>
              <a:t>19 Jahre Schmerz </a:t>
            </a:r>
          </a:p>
        </p:txBody>
      </p:sp>
      <p:sp>
        <p:nvSpPr>
          <p:cNvPr id="58" name="Textfeld 57">
            <a:extLst>
              <a:ext uri="{FF2B5EF4-FFF2-40B4-BE49-F238E27FC236}">
                <a16:creationId xmlns:a16="http://schemas.microsoft.com/office/drawing/2014/main" id="{F4C88825-787B-6D0D-5D6D-C6DFE6632B7D}"/>
              </a:ext>
            </a:extLst>
          </p:cNvPr>
          <p:cNvSpPr txBox="1"/>
          <p:nvPr/>
        </p:nvSpPr>
        <p:spPr>
          <a:xfrm>
            <a:off x="2745591" y="3374363"/>
            <a:ext cx="2057400" cy="369332"/>
          </a:xfrm>
          <a:prstGeom prst="rect">
            <a:avLst/>
          </a:prstGeom>
          <a:noFill/>
        </p:spPr>
        <p:txBody>
          <a:bodyPr wrap="square" rtlCol="0">
            <a:spAutoFit/>
          </a:bodyPr>
          <a:lstStyle/>
          <a:p>
            <a:r>
              <a:rPr lang="de-DE"/>
              <a:t>13 Jahre Schmerz </a:t>
            </a:r>
          </a:p>
        </p:txBody>
      </p:sp>
      <p:sp>
        <p:nvSpPr>
          <p:cNvPr id="59" name="Textfeld 58">
            <a:extLst>
              <a:ext uri="{FF2B5EF4-FFF2-40B4-BE49-F238E27FC236}">
                <a16:creationId xmlns:a16="http://schemas.microsoft.com/office/drawing/2014/main" id="{BDB2D104-6DAA-0222-8381-B910374A2548}"/>
              </a:ext>
            </a:extLst>
          </p:cNvPr>
          <p:cNvSpPr txBox="1"/>
          <p:nvPr/>
        </p:nvSpPr>
        <p:spPr>
          <a:xfrm>
            <a:off x="1864149" y="4888425"/>
            <a:ext cx="635210" cy="369332"/>
          </a:xfrm>
          <a:prstGeom prst="rect">
            <a:avLst/>
          </a:prstGeom>
          <a:noFill/>
        </p:spPr>
        <p:txBody>
          <a:bodyPr wrap="square" rtlCol="0">
            <a:spAutoFit/>
          </a:bodyPr>
          <a:lstStyle/>
          <a:p>
            <a:r>
              <a:rPr lang="de-DE"/>
              <a:t>7 J. </a:t>
            </a:r>
          </a:p>
        </p:txBody>
      </p:sp>
      <p:sp>
        <p:nvSpPr>
          <p:cNvPr id="60" name="Textfeld 59">
            <a:extLst>
              <a:ext uri="{FF2B5EF4-FFF2-40B4-BE49-F238E27FC236}">
                <a16:creationId xmlns:a16="http://schemas.microsoft.com/office/drawing/2014/main" id="{909AFD71-3FD7-D915-F467-2DB5012B1F0C}"/>
              </a:ext>
            </a:extLst>
          </p:cNvPr>
          <p:cNvSpPr txBox="1"/>
          <p:nvPr/>
        </p:nvSpPr>
        <p:spPr>
          <a:xfrm>
            <a:off x="6012079" y="4883293"/>
            <a:ext cx="1750382" cy="369332"/>
          </a:xfrm>
          <a:prstGeom prst="rect">
            <a:avLst/>
          </a:prstGeom>
          <a:noFill/>
        </p:spPr>
        <p:txBody>
          <a:bodyPr wrap="square" rtlCol="0">
            <a:spAutoFit/>
          </a:bodyPr>
          <a:lstStyle/>
          <a:p>
            <a:r>
              <a:rPr lang="de-DE"/>
              <a:t>33 Jahre Freude </a:t>
            </a:r>
          </a:p>
        </p:txBody>
      </p:sp>
      <p:sp>
        <p:nvSpPr>
          <p:cNvPr id="61" name="Textfeld 60">
            <a:extLst>
              <a:ext uri="{FF2B5EF4-FFF2-40B4-BE49-F238E27FC236}">
                <a16:creationId xmlns:a16="http://schemas.microsoft.com/office/drawing/2014/main" id="{8A8DF430-F602-0E43-4533-2077DD5AFC52}"/>
              </a:ext>
            </a:extLst>
          </p:cNvPr>
          <p:cNvSpPr txBox="1"/>
          <p:nvPr/>
        </p:nvSpPr>
        <p:spPr>
          <a:xfrm>
            <a:off x="6792214" y="3387559"/>
            <a:ext cx="1750382" cy="369332"/>
          </a:xfrm>
          <a:prstGeom prst="rect">
            <a:avLst/>
          </a:prstGeom>
          <a:noFill/>
        </p:spPr>
        <p:txBody>
          <a:bodyPr wrap="square" rtlCol="0">
            <a:spAutoFit/>
          </a:bodyPr>
          <a:lstStyle/>
          <a:p>
            <a:r>
              <a:rPr lang="de-DE"/>
              <a:t>27 Jahre Freude </a:t>
            </a:r>
          </a:p>
        </p:txBody>
      </p:sp>
      <p:sp>
        <p:nvSpPr>
          <p:cNvPr id="62" name="Textfeld 61">
            <a:extLst>
              <a:ext uri="{FF2B5EF4-FFF2-40B4-BE49-F238E27FC236}">
                <a16:creationId xmlns:a16="http://schemas.microsoft.com/office/drawing/2014/main" id="{AB69C7C2-D5B4-C860-9363-0E5A9DA347BE}"/>
              </a:ext>
            </a:extLst>
          </p:cNvPr>
          <p:cNvSpPr txBox="1"/>
          <p:nvPr/>
        </p:nvSpPr>
        <p:spPr>
          <a:xfrm>
            <a:off x="7292145" y="1721219"/>
            <a:ext cx="1750382" cy="369332"/>
          </a:xfrm>
          <a:prstGeom prst="rect">
            <a:avLst/>
          </a:prstGeom>
          <a:noFill/>
        </p:spPr>
        <p:txBody>
          <a:bodyPr wrap="square" rtlCol="0">
            <a:spAutoFit/>
          </a:bodyPr>
          <a:lstStyle/>
          <a:p>
            <a:r>
              <a:rPr lang="de-DE"/>
              <a:t>21 Jahre Freude </a:t>
            </a:r>
          </a:p>
        </p:txBody>
      </p:sp>
      <p:sp>
        <p:nvSpPr>
          <p:cNvPr id="5" name="Textfeld 4">
            <a:extLst>
              <a:ext uri="{FF2B5EF4-FFF2-40B4-BE49-F238E27FC236}">
                <a16:creationId xmlns:a16="http://schemas.microsoft.com/office/drawing/2014/main" id="{2010E356-EA30-390E-0CD0-DC28F97502C1}"/>
              </a:ext>
            </a:extLst>
          </p:cNvPr>
          <p:cNvSpPr txBox="1"/>
          <p:nvPr/>
        </p:nvSpPr>
        <p:spPr>
          <a:xfrm>
            <a:off x="4040837" y="5770754"/>
            <a:ext cx="2116119" cy="707886"/>
          </a:xfrm>
          <a:prstGeom prst="rect">
            <a:avLst/>
          </a:prstGeom>
          <a:noFill/>
        </p:spPr>
        <p:txBody>
          <a:bodyPr wrap="square" rtlCol="0">
            <a:spAutoFit/>
          </a:bodyPr>
          <a:lstStyle/>
          <a:p>
            <a:r>
              <a:rPr lang="de-DE" sz="4000">
                <a:solidFill>
                  <a:srgbClr val="92D050"/>
                </a:solidFill>
              </a:rPr>
              <a:t>12% p.a.</a:t>
            </a:r>
          </a:p>
        </p:txBody>
      </p:sp>
    </p:spTree>
    <p:extLst>
      <p:ext uri="{BB962C8B-B14F-4D97-AF65-F5344CB8AC3E}">
        <p14:creationId xmlns:p14="http://schemas.microsoft.com/office/powerpoint/2010/main" val="3057662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5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6"/>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5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5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60"/>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51"/>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p:bldP spid="27" grpId="0"/>
      <p:bldP spid="34" grpId="0"/>
      <p:bldP spid="50" grpId="0" animBg="1"/>
      <p:bldP spid="51" grpId="0" animBg="1"/>
      <p:bldP spid="32" grpId="0" animBg="1"/>
      <p:bldP spid="33" grpId="0" animBg="1"/>
      <p:bldP spid="37" grpId="0"/>
      <p:bldP spid="43" grpId="0"/>
      <p:bldP spid="45" grpId="0"/>
      <p:bldP spid="46" grpId="0"/>
      <p:bldP spid="52" grpId="0" animBg="1"/>
      <p:bldP spid="53" grpId="0" animBg="1"/>
      <p:bldP spid="2" grpId="0"/>
      <p:bldP spid="54" grpId="0"/>
      <p:bldP spid="55" grpId="0"/>
      <p:bldP spid="56" grpId="0" animBg="1"/>
      <p:bldP spid="57" grpId="0" animBg="1"/>
      <p:bldP spid="3" grpId="0"/>
      <p:bldP spid="58" grpId="0"/>
      <p:bldP spid="59" grpId="0"/>
      <p:bldP spid="60" grpId="0"/>
      <p:bldP spid="61" grpId="0"/>
      <p:bldP spid="62"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9">
            <a:extLst>
              <a:ext uri="{FF2B5EF4-FFF2-40B4-BE49-F238E27FC236}">
                <a16:creationId xmlns:a16="http://schemas.microsoft.com/office/drawing/2014/main" id="{5DD103AA-7536-490B-973F-73CA63A7E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32938" y="-6032938"/>
            <a:ext cx="126124" cy="12192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4" name="Grafik 3" descr="Ein Bild, das Text enthält.&#10;&#10;Automatisch generierte Beschreibung">
            <a:extLst>
              <a:ext uri="{FF2B5EF4-FFF2-40B4-BE49-F238E27FC236}">
                <a16:creationId xmlns:a16="http://schemas.microsoft.com/office/drawing/2014/main" id="{A39858AB-8CD2-4DEA-9569-BE45321EA5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2194" y="6009134"/>
            <a:ext cx="1343212" cy="685896"/>
          </a:xfrm>
          <a:prstGeom prst="rect">
            <a:avLst/>
          </a:prstGeom>
        </p:spPr>
      </p:pic>
      <p:pic>
        <p:nvPicPr>
          <p:cNvPr id="8" name="Inhaltsplatzhalter 4">
            <a:extLst>
              <a:ext uri="{FF2B5EF4-FFF2-40B4-BE49-F238E27FC236}">
                <a16:creationId xmlns:a16="http://schemas.microsoft.com/office/drawing/2014/main" id="{3DDF30C9-ED20-4516-B8F8-8B45457504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92214" y="6452962"/>
            <a:ext cx="3814420" cy="242068"/>
          </a:xfrm>
          <a:prstGeom prst="rect">
            <a:avLst/>
          </a:prstGeom>
        </p:spPr>
      </p:pic>
      <p:sp>
        <p:nvSpPr>
          <p:cNvPr id="15" name="Textfeld 14">
            <a:extLst>
              <a:ext uri="{FF2B5EF4-FFF2-40B4-BE49-F238E27FC236}">
                <a16:creationId xmlns:a16="http://schemas.microsoft.com/office/drawing/2014/main" id="{35FB0C28-EEE8-D091-B744-D3F9662CA5D4}"/>
              </a:ext>
            </a:extLst>
          </p:cNvPr>
          <p:cNvSpPr txBox="1"/>
          <p:nvPr/>
        </p:nvSpPr>
        <p:spPr>
          <a:xfrm>
            <a:off x="566057" y="444137"/>
            <a:ext cx="4310743" cy="461665"/>
          </a:xfrm>
          <a:prstGeom prst="rect">
            <a:avLst/>
          </a:prstGeom>
          <a:noFill/>
        </p:spPr>
        <p:txBody>
          <a:bodyPr wrap="square" rtlCol="0">
            <a:spAutoFit/>
          </a:bodyPr>
          <a:lstStyle/>
          <a:p>
            <a:r>
              <a:rPr lang="de-DE" sz="2400"/>
              <a:t>4. </a:t>
            </a:r>
            <a:r>
              <a:rPr lang="de-DE" sz="2400" err="1"/>
              <a:t>Markettiming</a:t>
            </a:r>
            <a:endParaRPr lang="de-DE" sz="2400"/>
          </a:p>
        </p:txBody>
      </p:sp>
      <p:sp>
        <p:nvSpPr>
          <p:cNvPr id="18" name="Freihandform: Form 17">
            <a:extLst>
              <a:ext uri="{FF2B5EF4-FFF2-40B4-BE49-F238E27FC236}">
                <a16:creationId xmlns:a16="http://schemas.microsoft.com/office/drawing/2014/main" id="{76FDF9FA-7C8B-5341-3F5F-4133D557A226}"/>
              </a:ext>
            </a:extLst>
          </p:cNvPr>
          <p:cNvSpPr/>
          <p:nvPr/>
        </p:nvSpPr>
        <p:spPr>
          <a:xfrm>
            <a:off x="1267326" y="1347537"/>
            <a:ext cx="6031893" cy="1716505"/>
          </a:xfrm>
          <a:custGeom>
            <a:avLst/>
            <a:gdLst>
              <a:gd name="connsiteX0" fmla="*/ 0 w 6031893"/>
              <a:gd name="connsiteY0" fmla="*/ 497305 h 1716505"/>
              <a:gd name="connsiteX1" fmla="*/ 48127 w 6031893"/>
              <a:gd name="connsiteY1" fmla="*/ 689810 h 1716505"/>
              <a:gd name="connsiteX2" fmla="*/ 192506 w 6031893"/>
              <a:gd name="connsiteY2" fmla="*/ 882316 h 1716505"/>
              <a:gd name="connsiteX3" fmla="*/ 336885 w 6031893"/>
              <a:gd name="connsiteY3" fmla="*/ 1155031 h 1716505"/>
              <a:gd name="connsiteX4" fmla="*/ 401053 w 6031893"/>
              <a:gd name="connsiteY4" fmla="*/ 1219200 h 1716505"/>
              <a:gd name="connsiteX5" fmla="*/ 689811 w 6031893"/>
              <a:gd name="connsiteY5" fmla="*/ 1475874 h 1716505"/>
              <a:gd name="connsiteX6" fmla="*/ 1106906 w 6031893"/>
              <a:gd name="connsiteY6" fmla="*/ 1604210 h 1716505"/>
              <a:gd name="connsiteX7" fmla="*/ 1443790 w 6031893"/>
              <a:gd name="connsiteY7" fmla="*/ 1475874 h 1716505"/>
              <a:gd name="connsiteX8" fmla="*/ 1588169 w 6031893"/>
              <a:gd name="connsiteY8" fmla="*/ 1219200 h 1716505"/>
              <a:gd name="connsiteX9" fmla="*/ 1620253 w 6031893"/>
              <a:gd name="connsiteY9" fmla="*/ 1090863 h 1716505"/>
              <a:gd name="connsiteX10" fmla="*/ 1684421 w 6031893"/>
              <a:gd name="connsiteY10" fmla="*/ 946484 h 1716505"/>
              <a:gd name="connsiteX11" fmla="*/ 1764632 w 6031893"/>
              <a:gd name="connsiteY11" fmla="*/ 673768 h 1716505"/>
              <a:gd name="connsiteX12" fmla="*/ 1812758 w 6031893"/>
              <a:gd name="connsiteY12" fmla="*/ 545431 h 1716505"/>
              <a:gd name="connsiteX13" fmla="*/ 1844842 w 6031893"/>
              <a:gd name="connsiteY13" fmla="*/ 417095 h 1716505"/>
              <a:gd name="connsiteX14" fmla="*/ 2021306 w 6031893"/>
              <a:gd name="connsiteY14" fmla="*/ 112295 h 1716505"/>
              <a:gd name="connsiteX15" fmla="*/ 2213811 w 6031893"/>
              <a:gd name="connsiteY15" fmla="*/ 16042 h 1716505"/>
              <a:gd name="connsiteX16" fmla="*/ 2310063 w 6031893"/>
              <a:gd name="connsiteY16" fmla="*/ 0 h 1716505"/>
              <a:gd name="connsiteX17" fmla="*/ 2646948 w 6031893"/>
              <a:gd name="connsiteY17" fmla="*/ 48126 h 1716505"/>
              <a:gd name="connsiteX18" fmla="*/ 2711116 w 6031893"/>
              <a:gd name="connsiteY18" fmla="*/ 112295 h 1716505"/>
              <a:gd name="connsiteX19" fmla="*/ 2839453 w 6031893"/>
              <a:gd name="connsiteY19" fmla="*/ 224589 h 1716505"/>
              <a:gd name="connsiteX20" fmla="*/ 3064042 w 6031893"/>
              <a:gd name="connsiteY20" fmla="*/ 593558 h 1716505"/>
              <a:gd name="connsiteX21" fmla="*/ 3176337 w 6031893"/>
              <a:gd name="connsiteY21" fmla="*/ 850231 h 1716505"/>
              <a:gd name="connsiteX22" fmla="*/ 3256548 w 6031893"/>
              <a:gd name="connsiteY22" fmla="*/ 1042737 h 1716505"/>
              <a:gd name="connsiteX23" fmla="*/ 3304674 w 6031893"/>
              <a:gd name="connsiteY23" fmla="*/ 1122947 h 1716505"/>
              <a:gd name="connsiteX24" fmla="*/ 3336758 w 6031893"/>
              <a:gd name="connsiteY24" fmla="*/ 1219200 h 1716505"/>
              <a:gd name="connsiteX25" fmla="*/ 3400927 w 6031893"/>
              <a:gd name="connsiteY25" fmla="*/ 1283368 h 1716505"/>
              <a:gd name="connsiteX26" fmla="*/ 3609474 w 6031893"/>
              <a:gd name="connsiteY26" fmla="*/ 1556084 h 1716505"/>
              <a:gd name="connsiteX27" fmla="*/ 4154906 w 6031893"/>
              <a:gd name="connsiteY27" fmla="*/ 1716505 h 1716505"/>
              <a:gd name="connsiteX28" fmla="*/ 4555958 w 6031893"/>
              <a:gd name="connsiteY28" fmla="*/ 1668379 h 1716505"/>
              <a:gd name="connsiteX29" fmla="*/ 4668253 w 6031893"/>
              <a:gd name="connsiteY29" fmla="*/ 1604210 h 1716505"/>
              <a:gd name="connsiteX30" fmla="*/ 4892842 w 6031893"/>
              <a:gd name="connsiteY30" fmla="*/ 1411705 h 1716505"/>
              <a:gd name="connsiteX31" fmla="*/ 5101390 w 6031893"/>
              <a:gd name="connsiteY31" fmla="*/ 1074821 h 1716505"/>
              <a:gd name="connsiteX32" fmla="*/ 5149516 w 6031893"/>
              <a:gd name="connsiteY32" fmla="*/ 946484 h 1716505"/>
              <a:gd name="connsiteX33" fmla="*/ 5197642 w 6031893"/>
              <a:gd name="connsiteY33" fmla="*/ 834189 h 1716505"/>
              <a:gd name="connsiteX34" fmla="*/ 5293895 w 6031893"/>
              <a:gd name="connsiteY34" fmla="*/ 529389 h 1716505"/>
              <a:gd name="connsiteX35" fmla="*/ 5390148 w 6031893"/>
              <a:gd name="connsiteY35" fmla="*/ 336884 h 1716505"/>
              <a:gd name="connsiteX36" fmla="*/ 5694948 w 6031893"/>
              <a:gd name="connsiteY36" fmla="*/ 240631 h 1716505"/>
              <a:gd name="connsiteX37" fmla="*/ 5983706 w 6031893"/>
              <a:gd name="connsiteY37" fmla="*/ 433137 h 1716505"/>
              <a:gd name="connsiteX38" fmla="*/ 6031832 w 6031893"/>
              <a:gd name="connsiteY38" fmla="*/ 497305 h 1716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6031893" h="1716505">
                <a:moveTo>
                  <a:pt x="0" y="497305"/>
                </a:moveTo>
                <a:cubicBezTo>
                  <a:pt x="8663" y="540621"/>
                  <a:pt x="29986" y="658476"/>
                  <a:pt x="48127" y="689810"/>
                </a:cubicBezTo>
                <a:cubicBezTo>
                  <a:pt x="88316" y="759226"/>
                  <a:pt x="150287" y="814116"/>
                  <a:pt x="192506" y="882316"/>
                </a:cubicBezTo>
                <a:cubicBezTo>
                  <a:pt x="360924" y="1154377"/>
                  <a:pt x="148528" y="903889"/>
                  <a:pt x="336885" y="1155031"/>
                </a:cubicBezTo>
                <a:cubicBezTo>
                  <a:pt x="355035" y="1179230"/>
                  <a:pt x="380536" y="1196973"/>
                  <a:pt x="401053" y="1219200"/>
                </a:cubicBezTo>
                <a:cubicBezTo>
                  <a:pt x="512917" y="1340387"/>
                  <a:pt x="537296" y="1399617"/>
                  <a:pt x="689811" y="1475874"/>
                </a:cubicBezTo>
                <a:cubicBezTo>
                  <a:pt x="869321" y="1565629"/>
                  <a:pt x="933407" y="1569510"/>
                  <a:pt x="1106906" y="1604210"/>
                </a:cubicBezTo>
                <a:cubicBezTo>
                  <a:pt x="1251599" y="1575272"/>
                  <a:pt x="1319501" y="1578229"/>
                  <a:pt x="1443790" y="1475874"/>
                </a:cubicBezTo>
                <a:cubicBezTo>
                  <a:pt x="1523351" y="1410353"/>
                  <a:pt x="1558948" y="1312707"/>
                  <a:pt x="1588169" y="1219200"/>
                </a:cubicBezTo>
                <a:cubicBezTo>
                  <a:pt x="1601322" y="1177112"/>
                  <a:pt x="1605577" y="1132445"/>
                  <a:pt x="1620253" y="1090863"/>
                </a:cubicBezTo>
                <a:cubicBezTo>
                  <a:pt x="1637781" y="1041200"/>
                  <a:pt x="1667194" y="996252"/>
                  <a:pt x="1684421" y="946484"/>
                </a:cubicBezTo>
                <a:cubicBezTo>
                  <a:pt x="1715417" y="856941"/>
                  <a:pt x="1731361" y="762491"/>
                  <a:pt x="1764632" y="673768"/>
                </a:cubicBezTo>
                <a:cubicBezTo>
                  <a:pt x="1780674" y="630989"/>
                  <a:pt x="1799130" y="589039"/>
                  <a:pt x="1812758" y="545431"/>
                </a:cubicBezTo>
                <a:cubicBezTo>
                  <a:pt x="1825910" y="503343"/>
                  <a:pt x="1828146" y="457907"/>
                  <a:pt x="1844842" y="417095"/>
                </a:cubicBezTo>
                <a:cubicBezTo>
                  <a:pt x="1869908" y="355823"/>
                  <a:pt x="1946797" y="178525"/>
                  <a:pt x="2021306" y="112295"/>
                </a:cubicBezTo>
                <a:cubicBezTo>
                  <a:pt x="2056767" y="80774"/>
                  <a:pt x="2176913" y="27395"/>
                  <a:pt x="2213811" y="16042"/>
                </a:cubicBezTo>
                <a:cubicBezTo>
                  <a:pt x="2244899" y="6476"/>
                  <a:pt x="2277979" y="5347"/>
                  <a:pt x="2310063" y="0"/>
                </a:cubicBezTo>
                <a:cubicBezTo>
                  <a:pt x="2422358" y="16042"/>
                  <a:pt x="2537714" y="17540"/>
                  <a:pt x="2646948" y="48126"/>
                </a:cubicBezTo>
                <a:cubicBezTo>
                  <a:pt x="2676077" y="56282"/>
                  <a:pt x="2688818" y="91855"/>
                  <a:pt x="2711116" y="112295"/>
                </a:cubicBezTo>
                <a:cubicBezTo>
                  <a:pt x="2753018" y="150705"/>
                  <a:pt x="2803687" y="180408"/>
                  <a:pt x="2839453" y="224589"/>
                </a:cubicBezTo>
                <a:cubicBezTo>
                  <a:pt x="2914838" y="317712"/>
                  <a:pt x="3001707" y="481354"/>
                  <a:pt x="3064042" y="593558"/>
                </a:cubicBezTo>
                <a:cubicBezTo>
                  <a:pt x="3126471" y="843269"/>
                  <a:pt x="3052039" y="601636"/>
                  <a:pt x="3176337" y="850231"/>
                </a:cubicBezTo>
                <a:cubicBezTo>
                  <a:pt x="3207426" y="912408"/>
                  <a:pt x="3220782" y="983127"/>
                  <a:pt x="3256548" y="1042737"/>
                </a:cubicBezTo>
                <a:cubicBezTo>
                  <a:pt x="3272590" y="1069474"/>
                  <a:pt x="3291772" y="1094562"/>
                  <a:pt x="3304674" y="1122947"/>
                </a:cubicBezTo>
                <a:cubicBezTo>
                  <a:pt x="3318669" y="1153735"/>
                  <a:pt x="3319358" y="1190200"/>
                  <a:pt x="3336758" y="1219200"/>
                </a:cubicBezTo>
                <a:cubicBezTo>
                  <a:pt x="3352321" y="1245139"/>
                  <a:pt x="3382777" y="1259169"/>
                  <a:pt x="3400927" y="1283368"/>
                </a:cubicBezTo>
                <a:cubicBezTo>
                  <a:pt x="3431766" y="1324486"/>
                  <a:pt x="3532815" y="1510991"/>
                  <a:pt x="3609474" y="1556084"/>
                </a:cubicBezTo>
                <a:cubicBezTo>
                  <a:pt x="3768914" y="1649872"/>
                  <a:pt x="3984840" y="1677854"/>
                  <a:pt x="4154906" y="1716505"/>
                </a:cubicBezTo>
                <a:cubicBezTo>
                  <a:pt x="4288590" y="1700463"/>
                  <a:pt x="4424425" y="1697152"/>
                  <a:pt x="4555958" y="1668379"/>
                </a:cubicBezTo>
                <a:cubicBezTo>
                  <a:pt x="4598074" y="1659166"/>
                  <a:pt x="4633960" y="1630338"/>
                  <a:pt x="4668253" y="1604210"/>
                </a:cubicBezTo>
                <a:cubicBezTo>
                  <a:pt x="4746683" y="1544454"/>
                  <a:pt x="4838148" y="1493745"/>
                  <a:pt x="4892842" y="1411705"/>
                </a:cubicBezTo>
                <a:cubicBezTo>
                  <a:pt x="4966007" y="1301958"/>
                  <a:pt x="5044913" y="1194836"/>
                  <a:pt x="5101390" y="1074821"/>
                </a:cubicBezTo>
                <a:cubicBezTo>
                  <a:pt x="5120844" y="1033482"/>
                  <a:pt x="5132548" y="988904"/>
                  <a:pt x="5149516" y="946484"/>
                </a:cubicBezTo>
                <a:cubicBezTo>
                  <a:pt x="5164641" y="908672"/>
                  <a:pt x="5183343" y="872320"/>
                  <a:pt x="5197642" y="834189"/>
                </a:cubicBezTo>
                <a:cubicBezTo>
                  <a:pt x="5254626" y="682231"/>
                  <a:pt x="5240874" y="688455"/>
                  <a:pt x="5293895" y="529389"/>
                </a:cubicBezTo>
                <a:cubicBezTo>
                  <a:pt x="5307247" y="489334"/>
                  <a:pt x="5340452" y="371289"/>
                  <a:pt x="5390148" y="336884"/>
                </a:cubicBezTo>
                <a:cubicBezTo>
                  <a:pt x="5526468" y="242509"/>
                  <a:pt x="5545749" y="257210"/>
                  <a:pt x="5694948" y="240631"/>
                </a:cubicBezTo>
                <a:cubicBezTo>
                  <a:pt x="5987806" y="330742"/>
                  <a:pt x="5839912" y="235420"/>
                  <a:pt x="5983706" y="433137"/>
                </a:cubicBezTo>
                <a:cubicBezTo>
                  <a:pt x="6035613" y="504509"/>
                  <a:pt x="6031832" y="453988"/>
                  <a:pt x="6031832" y="497305"/>
                </a:cubicBezTo>
              </a:path>
            </a:pathLst>
          </a:custGeom>
        </p:spPr>
        <p:style>
          <a:lnRef idx="3">
            <a:schemeClr val="dk1"/>
          </a:lnRef>
          <a:fillRef idx="0">
            <a:schemeClr val="dk1"/>
          </a:fillRef>
          <a:effectRef idx="2">
            <a:schemeClr val="dk1"/>
          </a:effectRef>
          <a:fontRef idx="minor">
            <a:schemeClr val="tx1"/>
          </a:fontRef>
        </p:style>
        <p:txBody>
          <a:bodyPr rtlCol="0" anchor="ctr"/>
          <a:lstStyle/>
          <a:p>
            <a:pPr algn="ctr"/>
            <a:endParaRPr lang="de-DE"/>
          </a:p>
        </p:txBody>
      </p:sp>
      <p:pic>
        <p:nvPicPr>
          <p:cNvPr id="19" name="Grafik 18" descr="Lächelnde Gesichtskontur mit einfarbiger Füllung">
            <a:extLst>
              <a:ext uri="{FF2B5EF4-FFF2-40B4-BE49-F238E27FC236}">
                <a16:creationId xmlns:a16="http://schemas.microsoft.com/office/drawing/2014/main" id="{F8AC0DB9-54CC-A18D-85FD-3AC50FE58D7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347828" y="689454"/>
            <a:ext cx="534361" cy="534361"/>
          </a:xfrm>
          <a:prstGeom prst="rect">
            <a:avLst/>
          </a:prstGeom>
        </p:spPr>
      </p:pic>
      <p:pic>
        <p:nvPicPr>
          <p:cNvPr id="20" name="Grafik 19" descr="Lächelnde Gesichtskontur mit einfarbiger Füllung">
            <a:extLst>
              <a:ext uri="{FF2B5EF4-FFF2-40B4-BE49-F238E27FC236}">
                <a16:creationId xmlns:a16="http://schemas.microsoft.com/office/drawing/2014/main" id="{D7A5AA1A-B6D9-FEAD-6AC3-D0F09615608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63960" y="859489"/>
            <a:ext cx="534361" cy="534361"/>
          </a:xfrm>
          <a:prstGeom prst="rect">
            <a:avLst/>
          </a:prstGeom>
        </p:spPr>
      </p:pic>
      <p:pic>
        <p:nvPicPr>
          <p:cNvPr id="21" name="Grafik 20" descr="Traurige Gesichtskontur mit einfarbiger Füllung">
            <a:extLst>
              <a:ext uri="{FF2B5EF4-FFF2-40B4-BE49-F238E27FC236}">
                <a16:creationId xmlns:a16="http://schemas.microsoft.com/office/drawing/2014/main" id="{EABC62E1-7BC0-E1D2-0BC5-131603A1062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38869" y="3064042"/>
            <a:ext cx="604331" cy="604331"/>
          </a:xfrm>
          <a:prstGeom prst="rect">
            <a:avLst/>
          </a:prstGeom>
        </p:spPr>
      </p:pic>
      <p:pic>
        <p:nvPicPr>
          <p:cNvPr id="22" name="Grafik 21" descr="Traurige Gesichtskontur mit einfarbiger Füllung">
            <a:extLst>
              <a:ext uri="{FF2B5EF4-FFF2-40B4-BE49-F238E27FC236}">
                <a16:creationId xmlns:a16="http://schemas.microsoft.com/office/drawing/2014/main" id="{2EC35C9B-F1DC-7F42-4314-8AFC591F112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355311" y="3126834"/>
            <a:ext cx="604331" cy="604331"/>
          </a:xfrm>
          <a:prstGeom prst="rect">
            <a:avLst/>
          </a:prstGeom>
        </p:spPr>
      </p:pic>
      <p:sp>
        <p:nvSpPr>
          <p:cNvPr id="23" name="Freihandform: Form 22">
            <a:extLst>
              <a:ext uri="{FF2B5EF4-FFF2-40B4-BE49-F238E27FC236}">
                <a16:creationId xmlns:a16="http://schemas.microsoft.com/office/drawing/2014/main" id="{542DC0CD-D863-9080-C6A7-A7BBB925256D}"/>
              </a:ext>
            </a:extLst>
          </p:cNvPr>
          <p:cNvSpPr/>
          <p:nvPr/>
        </p:nvSpPr>
        <p:spPr>
          <a:xfrm>
            <a:off x="1203158" y="1626365"/>
            <a:ext cx="6272468" cy="2031235"/>
          </a:xfrm>
          <a:custGeom>
            <a:avLst/>
            <a:gdLst>
              <a:gd name="connsiteX0" fmla="*/ 0 w 6272468"/>
              <a:gd name="connsiteY0" fmla="*/ 731824 h 2031235"/>
              <a:gd name="connsiteX1" fmla="*/ 16042 w 6272468"/>
              <a:gd name="connsiteY1" fmla="*/ 828077 h 2031235"/>
              <a:gd name="connsiteX2" fmla="*/ 32084 w 6272468"/>
              <a:gd name="connsiteY2" fmla="*/ 1245172 h 2031235"/>
              <a:gd name="connsiteX3" fmla="*/ 112295 w 6272468"/>
              <a:gd name="connsiteY3" fmla="*/ 1164961 h 2031235"/>
              <a:gd name="connsiteX4" fmla="*/ 160421 w 6272468"/>
              <a:gd name="connsiteY4" fmla="*/ 1132877 h 2031235"/>
              <a:gd name="connsiteX5" fmla="*/ 240631 w 6272468"/>
              <a:gd name="connsiteY5" fmla="*/ 1405593 h 2031235"/>
              <a:gd name="connsiteX6" fmla="*/ 320842 w 6272468"/>
              <a:gd name="connsiteY6" fmla="*/ 1549972 h 2031235"/>
              <a:gd name="connsiteX7" fmla="*/ 593558 w 6272468"/>
              <a:gd name="connsiteY7" fmla="*/ 1533930 h 2031235"/>
              <a:gd name="connsiteX8" fmla="*/ 689810 w 6272468"/>
              <a:gd name="connsiteY8" fmla="*/ 1517888 h 2031235"/>
              <a:gd name="connsiteX9" fmla="*/ 705853 w 6272468"/>
              <a:gd name="connsiteY9" fmla="*/ 1983109 h 2031235"/>
              <a:gd name="connsiteX10" fmla="*/ 802105 w 6272468"/>
              <a:gd name="connsiteY10" fmla="*/ 1854772 h 2031235"/>
              <a:gd name="connsiteX11" fmla="*/ 898358 w 6272468"/>
              <a:gd name="connsiteY11" fmla="*/ 1662267 h 2031235"/>
              <a:gd name="connsiteX12" fmla="*/ 1010653 w 6272468"/>
              <a:gd name="connsiteY12" fmla="*/ 1517888 h 2031235"/>
              <a:gd name="connsiteX13" fmla="*/ 1203158 w 6272468"/>
              <a:gd name="connsiteY13" fmla="*/ 1517888 h 2031235"/>
              <a:gd name="connsiteX14" fmla="*/ 1315453 w 6272468"/>
              <a:gd name="connsiteY14" fmla="*/ 1405593 h 2031235"/>
              <a:gd name="connsiteX15" fmla="*/ 1491916 w 6272468"/>
              <a:gd name="connsiteY15" fmla="*/ 1582056 h 2031235"/>
              <a:gd name="connsiteX16" fmla="*/ 1620253 w 6272468"/>
              <a:gd name="connsiteY16" fmla="*/ 1469761 h 2031235"/>
              <a:gd name="connsiteX17" fmla="*/ 1876926 w 6272468"/>
              <a:gd name="connsiteY17" fmla="*/ 1132877 h 2031235"/>
              <a:gd name="connsiteX18" fmla="*/ 1925053 w 6272468"/>
              <a:gd name="connsiteY18" fmla="*/ 1148919 h 2031235"/>
              <a:gd name="connsiteX19" fmla="*/ 2117558 w 6272468"/>
              <a:gd name="connsiteY19" fmla="*/ 828077 h 2031235"/>
              <a:gd name="connsiteX20" fmla="*/ 2326105 w 6272468"/>
              <a:gd name="connsiteY20" fmla="*/ 106182 h 2031235"/>
              <a:gd name="connsiteX21" fmla="*/ 2390274 w 6272468"/>
              <a:gd name="connsiteY21" fmla="*/ 234519 h 2031235"/>
              <a:gd name="connsiteX22" fmla="*/ 2454442 w 6272468"/>
              <a:gd name="connsiteY22" fmla="*/ 378898 h 2031235"/>
              <a:gd name="connsiteX23" fmla="*/ 2614863 w 6272468"/>
              <a:gd name="connsiteY23" fmla="*/ 154309 h 2031235"/>
              <a:gd name="connsiteX24" fmla="*/ 2695074 w 6272468"/>
              <a:gd name="connsiteY24" fmla="*/ 9930 h 2031235"/>
              <a:gd name="connsiteX25" fmla="*/ 2711116 w 6272468"/>
              <a:gd name="connsiteY25" fmla="*/ 346814 h 2031235"/>
              <a:gd name="connsiteX26" fmla="*/ 2775284 w 6272468"/>
              <a:gd name="connsiteY26" fmla="*/ 1020582 h 2031235"/>
              <a:gd name="connsiteX27" fmla="*/ 2999874 w 6272468"/>
              <a:gd name="connsiteY27" fmla="*/ 828077 h 2031235"/>
              <a:gd name="connsiteX28" fmla="*/ 3096126 w 6272468"/>
              <a:gd name="connsiteY28" fmla="*/ 1341424 h 2031235"/>
              <a:gd name="connsiteX29" fmla="*/ 3320716 w 6272468"/>
              <a:gd name="connsiteY29" fmla="*/ 2031235 h 2031235"/>
              <a:gd name="connsiteX30" fmla="*/ 3449053 w 6272468"/>
              <a:gd name="connsiteY30" fmla="*/ 1951024 h 2031235"/>
              <a:gd name="connsiteX31" fmla="*/ 3577389 w 6272468"/>
              <a:gd name="connsiteY31" fmla="*/ 1710393 h 2031235"/>
              <a:gd name="connsiteX32" fmla="*/ 3673642 w 6272468"/>
              <a:gd name="connsiteY32" fmla="*/ 1549972 h 2031235"/>
              <a:gd name="connsiteX33" fmla="*/ 3801979 w 6272468"/>
              <a:gd name="connsiteY33" fmla="*/ 1710393 h 2031235"/>
              <a:gd name="connsiteX34" fmla="*/ 3834063 w 6272468"/>
              <a:gd name="connsiteY34" fmla="*/ 1774561 h 2031235"/>
              <a:gd name="connsiteX35" fmla="*/ 4042610 w 6272468"/>
              <a:gd name="connsiteY35" fmla="*/ 1662267 h 2031235"/>
              <a:gd name="connsiteX36" fmla="*/ 4122821 w 6272468"/>
              <a:gd name="connsiteY36" fmla="*/ 1566014 h 2031235"/>
              <a:gd name="connsiteX37" fmla="*/ 4219074 w 6272468"/>
              <a:gd name="connsiteY37" fmla="*/ 1662267 h 2031235"/>
              <a:gd name="connsiteX38" fmla="*/ 4347410 w 6272468"/>
              <a:gd name="connsiteY38" fmla="*/ 1822688 h 2031235"/>
              <a:gd name="connsiteX39" fmla="*/ 4555958 w 6272468"/>
              <a:gd name="connsiteY39" fmla="*/ 1630182 h 2031235"/>
              <a:gd name="connsiteX40" fmla="*/ 4812631 w 6272468"/>
              <a:gd name="connsiteY40" fmla="*/ 1341424 h 2031235"/>
              <a:gd name="connsiteX41" fmla="*/ 4860758 w 6272468"/>
              <a:gd name="connsiteY41" fmla="*/ 1501846 h 2031235"/>
              <a:gd name="connsiteX42" fmla="*/ 5069305 w 6272468"/>
              <a:gd name="connsiteY42" fmla="*/ 1742477 h 2031235"/>
              <a:gd name="connsiteX43" fmla="*/ 5566610 w 6272468"/>
              <a:gd name="connsiteY43" fmla="*/ 876203 h 2031235"/>
              <a:gd name="connsiteX44" fmla="*/ 5967663 w 6272468"/>
              <a:gd name="connsiteY44" fmla="*/ 186393 h 2031235"/>
              <a:gd name="connsiteX45" fmla="*/ 5999747 w 6272468"/>
              <a:gd name="connsiteY45" fmla="*/ 443067 h 2031235"/>
              <a:gd name="connsiteX46" fmla="*/ 6015789 w 6272468"/>
              <a:gd name="connsiteY46" fmla="*/ 491193 h 2031235"/>
              <a:gd name="connsiteX47" fmla="*/ 6063916 w 6272468"/>
              <a:gd name="connsiteY47" fmla="*/ 459109 h 2031235"/>
              <a:gd name="connsiteX48" fmla="*/ 6096000 w 6272468"/>
              <a:gd name="connsiteY48" fmla="*/ 410982 h 2031235"/>
              <a:gd name="connsiteX49" fmla="*/ 6272463 w 6272468"/>
              <a:gd name="connsiteY49" fmla="*/ 1197046 h 2031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6272468" h="2031235">
                <a:moveTo>
                  <a:pt x="0" y="731824"/>
                </a:moveTo>
                <a:cubicBezTo>
                  <a:pt x="5347" y="763908"/>
                  <a:pt x="14013" y="795613"/>
                  <a:pt x="16042" y="828077"/>
                </a:cubicBezTo>
                <a:cubicBezTo>
                  <a:pt x="24721" y="966941"/>
                  <a:pt x="-6139" y="1111391"/>
                  <a:pt x="32084" y="1245172"/>
                </a:cubicBezTo>
                <a:cubicBezTo>
                  <a:pt x="42472" y="1281529"/>
                  <a:pt x="83839" y="1189860"/>
                  <a:pt x="112295" y="1164961"/>
                </a:cubicBezTo>
                <a:cubicBezTo>
                  <a:pt x="126805" y="1152265"/>
                  <a:pt x="144379" y="1143572"/>
                  <a:pt x="160421" y="1132877"/>
                </a:cubicBezTo>
                <a:cubicBezTo>
                  <a:pt x="204809" y="1310430"/>
                  <a:pt x="134663" y="1034707"/>
                  <a:pt x="240631" y="1405593"/>
                </a:cubicBezTo>
                <a:cubicBezTo>
                  <a:pt x="282530" y="1552239"/>
                  <a:pt x="228692" y="1519255"/>
                  <a:pt x="320842" y="1549972"/>
                </a:cubicBezTo>
                <a:cubicBezTo>
                  <a:pt x="411747" y="1544625"/>
                  <a:pt x="502838" y="1541819"/>
                  <a:pt x="593558" y="1533930"/>
                </a:cubicBezTo>
                <a:cubicBezTo>
                  <a:pt x="625962" y="1531112"/>
                  <a:pt x="681921" y="1486333"/>
                  <a:pt x="689810" y="1517888"/>
                </a:cubicBezTo>
                <a:cubicBezTo>
                  <a:pt x="727443" y="1668421"/>
                  <a:pt x="700505" y="1828035"/>
                  <a:pt x="705853" y="1983109"/>
                </a:cubicBezTo>
                <a:cubicBezTo>
                  <a:pt x="737937" y="1940330"/>
                  <a:pt x="774593" y="1900625"/>
                  <a:pt x="802105" y="1854772"/>
                </a:cubicBezTo>
                <a:cubicBezTo>
                  <a:pt x="839016" y="1793253"/>
                  <a:pt x="862412" y="1724355"/>
                  <a:pt x="898358" y="1662267"/>
                </a:cubicBezTo>
                <a:cubicBezTo>
                  <a:pt x="947312" y="1577711"/>
                  <a:pt x="959208" y="1569331"/>
                  <a:pt x="1010653" y="1517888"/>
                </a:cubicBezTo>
                <a:cubicBezTo>
                  <a:pt x="1061416" y="1619414"/>
                  <a:pt x="1037578" y="1625028"/>
                  <a:pt x="1203158" y="1517888"/>
                </a:cubicBezTo>
                <a:cubicBezTo>
                  <a:pt x="1247602" y="1489130"/>
                  <a:pt x="1315453" y="1405593"/>
                  <a:pt x="1315453" y="1405593"/>
                </a:cubicBezTo>
                <a:cubicBezTo>
                  <a:pt x="1374274" y="1464414"/>
                  <a:pt x="1429313" y="1636834"/>
                  <a:pt x="1491916" y="1582056"/>
                </a:cubicBezTo>
                <a:cubicBezTo>
                  <a:pt x="1534695" y="1544624"/>
                  <a:pt x="1584536" y="1513982"/>
                  <a:pt x="1620253" y="1469761"/>
                </a:cubicBezTo>
                <a:cubicBezTo>
                  <a:pt x="1925492" y="1091846"/>
                  <a:pt x="1712932" y="1242207"/>
                  <a:pt x="1876926" y="1132877"/>
                </a:cubicBezTo>
                <a:cubicBezTo>
                  <a:pt x="1892968" y="1138224"/>
                  <a:pt x="1908143" y="1148919"/>
                  <a:pt x="1925053" y="1148919"/>
                </a:cubicBezTo>
                <a:cubicBezTo>
                  <a:pt x="2076089" y="1148919"/>
                  <a:pt x="2081063" y="939301"/>
                  <a:pt x="2117558" y="828077"/>
                </a:cubicBezTo>
                <a:cubicBezTo>
                  <a:pt x="2195648" y="590090"/>
                  <a:pt x="2326105" y="106182"/>
                  <a:pt x="2326105" y="106182"/>
                </a:cubicBezTo>
                <a:cubicBezTo>
                  <a:pt x="2347495" y="148961"/>
                  <a:pt x="2371433" y="190558"/>
                  <a:pt x="2390274" y="234519"/>
                </a:cubicBezTo>
                <a:cubicBezTo>
                  <a:pt x="2459001" y="394882"/>
                  <a:pt x="2386184" y="276511"/>
                  <a:pt x="2454442" y="378898"/>
                </a:cubicBezTo>
                <a:cubicBezTo>
                  <a:pt x="2507916" y="304035"/>
                  <a:pt x="2564607" y="231369"/>
                  <a:pt x="2614863" y="154309"/>
                </a:cubicBezTo>
                <a:cubicBezTo>
                  <a:pt x="2644938" y="108195"/>
                  <a:pt x="2670453" y="-39312"/>
                  <a:pt x="2695074" y="9930"/>
                </a:cubicBezTo>
                <a:cubicBezTo>
                  <a:pt x="2745351" y="110483"/>
                  <a:pt x="2703469" y="234652"/>
                  <a:pt x="2711116" y="346814"/>
                </a:cubicBezTo>
                <a:cubicBezTo>
                  <a:pt x="2726961" y="579215"/>
                  <a:pt x="2751038" y="790244"/>
                  <a:pt x="2775284" y="1020582"/>
                </a:cubicBezTo>
                <a:cubicBezTo>
                  <a:pt x="2850147" y="956414"/>
                  <a:pt x="2930153" y="758356"/>
                  <a:pt x="2999874" y="828077"/>
                </a:cubicBezTo>
                <a:cubicBezTo>
                  <a:pt x="3122980" y="951183"/>
                  <a:pt x="3051268" y="1173205"/>
                  <a:pt x="3096126" y="1341424"/>
                </a:cubicBezTo>
                <a:cubicBezTo>
                  <a:pt x="3158433" y="1575076"/>
                  <a:pt x="3320716" y="2031235"/>
                  <a:pt x="3320716" y="2031235"/>
                </a:cubicBezTo>
                <a:cubicBezTo>
                  <a:pt x="3363495" y="2004498"/>
                  <a:pt x="3417539" y="1990417"/>
                  <a:pt x="3449053" y="1951024"/>
                </a:cubicBezTo>
                <a:cubicBezTo>
                  <a:pt x="3505841" y="1880039"/>
                  <a:pt x="3532973" y="1789708"/>
                  <a:pt x="3577389" y="1710393"/>
                </a:cubicBezTo>
                <a:cubicBezTo>
                  <a:pt x="3607859" y="1655983"/>
                  <a:pt x="3641558" y="1603446"/>
                  <a:pt x="3673642" y="1549972"/>
                </a:cubicBezTo>
                <a:cubicBezTo>
                  <a:pt x="3716421" y="1603446"/>
                  <a:pt x="3762176" y="1654669"/>
                  <a:pt x="3801979" y="1710393"/>
                </a:cubicBezTo>
                <a:cubicBezTo>
                  <a:pt x="3815879" y="1729853"/>
                  <a:pt x="3810613" y="1779251"/>
                  <a:pt x="3834063" y="1774561"/>
                </a:cubicBezTo>
                <a:cubicBezTo>
                  <a:pt x="3911483" y="1759077"/>
                  <a:pt x="3973094" y="1699698"/>
                  <a:pt x="4042610" y="1662267"/>
                </a:cubicBezTo>
                <a:cubicBezTo>
                  <a:pt x="4069347" y="1630183"/>
                  <a:pt x="4081057" y="1566014"/>
                  <a:pt x="4122821" y="1566014"/>
                </a:cubicBezTo>
                <a:cubicBezTo>
                  <a:pt x="4168195" y="1566014"/>
                  <a:pt x="4189195" y="1628119"/>
                  <a:pt x="4219074" y="1662267"/>
                </a:cubicBezTo>
                <a:cubicBezTo>
                  <a:pt x="4264168" y="1713803"/>
                  <a:pt x="4304631" y="1769214"/>
                  <a:pt x="4347410" y="1822688"/>
                </a:cubicBezTo>
                <a:cubicBezTo>
                  <a:pt x="4466736" y="1782914"/>
                  <a:pt x="4403984" y="1812551"/>
                  <a:pt x="4555958" y="1630182"/>
                </a:cubicBezTo>
                <a:cubicBezTo>
                  <a:pt x="4792538" y="1346285"/>
                  <a:pt x="4624863" y="1497899"/>
                  <a:pt x="4812631" y="1341424"/>
                </a:cubicBezTo>
                <a:cubicBezTo>
                  <a:pt x="4828673" y="1394898"/>
                  <a:pt x="4833059" y="1453373"/>
                  <a:pt x="4860758" y="1501846"/>
                </a:cubicBezTo>
                <a:cubicBezTo>
                  <a:pt x="4909212" y="1586641"/>
                  <a:pt x="4997200" y="1670372"/>
                  <a:pt x="5069305" y="1742477"/>
                </a:cubicBezTo>
                <a:cubicBezTo>
                  <a:pt x="5235073" y="1453719"/>
                  <a:pt x="5399039" y="1163919"/>
                  <a:pt x="5566610" y="876203"/>
                </a:cubicBezTo>
                <a:cubicBezTo>
                  <a:pt x="5983998" y="159556"/>
                  <a:pt x="5809407" y="502907"/>
                  <a:pt x="5967663" y="186393"/>
                </a:cubicBezTo>
                <a:cubicBezTo>
                  <a:pt x="5978358" y="271951"/>
                  <a:pt x="5986299" y="357898"/>
                  <a:pt x="5999747" y="443067"/>
                </a:cubicBezTo>
                <a:cubicBezTo>
                  <a:pt x="6002384" y="459770"/>
                  <a:pt x="5999384" y="487092"/>
                  <a:pt x="6015789" y="491193"/>
                </a:cubicBezTo>
                <a:cubicBezTo>
                  <a:pt x="6034494" y="495869"/>
                  <a:pt x="6047874" y="469804"/>
                  <a:pt x="6063916" y="459109"/>
                </a:cubicBezTo>
                <a:cubicBezTo>
                  <a:pt x="6074611" y="443067"/>
                  <a:pt x="6090420" y="392527"/>
                  <a:pt x="6096000" y="410982"/>
                </a:cubicBezTo>
                <a:cubicBezTo>
                  <a:pt x="6276194" y="1007009"/>
                  <a:pt x="6272463" y="905996"/>
                  <a:pt x="6272463" y="1197046"/>
                </a:cubicBezTo>
              </a:path>
            </a:pathLst>
          </a:cu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de-DE"/>
          </a:p>
        </p:txBody>
      </p:sp>
      <p:cxnSp>
        <p:nvCxnSpPr>
          <p:cNvPr id="25" name="Gerader Verbinder 24">
            <a:extLst>
              <a:ext uri="{FF2B5EF4-FFF2-40B4-BE49-F238E27FC236}">
                <a16:creationId xmlns:a16="http://schemas.microsoft.com/office/drawing/2014/main" id="{3374CD57-CBBA-C25A-1F41-2A29678F73BD}"/>
              </a:ext>
            </a:extLst>
          </p:cNvPr>
          <p:cNvCxnSpPr/>
          <p:nvPr/>
        </p:nvCxnSpPr>
        <p:spPr>
          <a:xfrm>
            <a:off x="1267326" y="4203033"/>
            <a:ext cx="6031893" cy="0"/>
          </a:xfrm>
          <a:prstGeom prst="line">
            <a:avLst/>
          </a:prstGeom>
        </p:spPr>
        <p:style>
          <a:lnRef idx="1">
            <a:schemeClr val="accent1"/>
          </a:lnRef>
          <a:fillRef idx="0">
            <a:schemeClr val="accent1"/>
          </a:fillRef>
          <a:effectRef idx="0">
            <a:schemeClr val="accent1"/>
          </a:effectRef>
          <a:fontRef idx="minor">
            <a:schemeClr val="tx1"/>
          </a:fontRef>
        </p:style>
      </p:cxnSp>
      <p:sp>
        <p:nvSpPr>
          <p:cNvPr id="26" name="Rechteck 25">
            <a:extLst>
              <a:ext uri="{FF2B5EF4-FFF2-40B4-BE49-F238E27FC236}">
                <a16:creationId xmlns:a16="http://schemas.microsoft.com/office/drawing/2014/main" id="{0BAC277C-CCE3-DD14-B4F1-981E4E129D3D}"/>
              </a:ext>
            </a:extLst>
          </p:cNvPr>
          <p:cNvSpPr/>
          <p:nvPr/>
        </p:nvSpPr>
        <p:spPr>
          <a:xfrm>
            <a:off x="2811731" y="3342870"/>
            <a:ext cx="267744" cy="84411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829F134F-38FE-CE19-84B9-A069B9CDB42A}"/>
              </a:ext>
            </a:extLst>
          </p:cNvPr>
          <p:cNvSpPr/>
          <p:nvPr/>
        </p:nvSpPr>
        <p:spPr>
          <a:xfrm>
            <a:off x="3154291" y="3080086"/>
            <a:ext cx="267744" cy="110891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A4FC08B8-7B15-DCE1-67BC-A3DEF0F8FC49}"/>
              </a:ext>
            </a:extLst>
          </p:cNvPr>
          <p:cNvSpPr/>
          <p:nvPr/>
        </p:nvSpPr>
        <p:spPr>
          <a:xfrm>
            <a:off x="3476265" y="2917374"/>
            <a:ext cx="267744" cy="1273006"/>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E0310D1E-77A3-A2AE-01B9-8CF3E800FFA8}"/>
              </a:ext>
            </a:extLst>
          </p:cNvPr>
          <p:cNvSpPr/>
          <p:nvPr/>
        </p:nvSpPr>
        <p:spPr>
          <a:xfrm>
            <a:off x="4687959" y="4224396"/>
            <a:ext cx="267744" cy="84411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7DF35995-BFB8-2271-9184-57495D461DB2}"/>
              </a:ext>
            </a:extLst>
          </p:cNvPr>
          <p:cNvSpPr/>
          <p:nvPr/>
        </p:nvSpPr>
        <p:spPr>
          <a:xfrm>
            <a:off x="5032598" y="4229481"/>
            <a:ext cx="267744" cy="110891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2DA0C879-8340-D633-8493-5E11A4BBBA81}"/>
              </a:ext>
            </a:extLst>
          </p:cNvPr>
          <p:cNvSpPr/>
          <p:nvPr/>
        </p:nvSpPr>
        <p:spPr>
          <a:xfrm>
            <a:off x="5365756" y="4226132"/>
            <a:ext cx="267744" cy="1273006"/>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8F0B9F26-26E8-B32B-D2DF-374AB8BACA09}"/>
              </a:ext>
            </a:extLst>
          </p:cNvPr>
          <p:cNvSpPr/>
          <p:nvPr/>
        </p:nvSpPr>
        <p:spPr>
          <a:xfrm>
            <a:off x="6045018" y="3332467"/>
            <a:ext cx="267744" cy="84411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615AAFFE-1C8D-185E-EC76-9A2480CE0FC0}"/>
              </a:ext>
            </a:extLst>
          </p:cNvPr>
          <p:cNvSpPr/>
          <p:nvPr/>
        </p:nvSpPr>
        <p:spPr>
          <a:xfrm>
            <a:off x="6387912" y="3062718"/>
            <a:ext cx="267744" cy="110891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C197529-D009-09DA-7A89-2A01102C1C7D}"/>
              </a:ext>
            </a:extLst>
          </p:cNvPr>
          <p:cNvSpPr/>
          <p:nvPr/>
        </p:nvSpPr>
        <p:spPr>
          <a:xfrm>
            <a:off x="6743212" y="2897778"/>
            <a:ext cx="267744" cy="1273006"/>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extfeld 1">
            <a:extLst>
              <a:ext uri="{FF2B5EF4-FFF2-40B4-BE49-F238E27FC236}">
                <a16:creationId xmlns:a16="http://schemas.microsoft.com/office/drawing/2014/main" id="{0ADCC1C7-F47D-061B-A2C6-A68575764DC1}"/>
              </a:ext>
            </a:extLst>
          </p:cNvPr>
          <p:cNvSpPr txBox="1"/>
          <p:nvPr/>
        </p:nvSpPr>
        <p:spPr>
          <a:xfrm>
            <a:off x="1398915" y="5338400"/>
            <a:ext cx="3138251" cy="646331"/>
          </a:xfrm>
          <a:prstGeom prst="rect">
            <a:avLst/>
          </a:prstGeom>
          <a:noFill/>
        </p:spPr>
        <p:txBody>
          <a:bodyPr wrap="square" rtlCol="0">
            <a:spAutoFit/>
          </a:bodyPr>
          <a:lstStyle/>
          <a:p>
            <a:r>
              <a:rPr lang="de-DE"/>
              <a:t>Gefahr: kaufen / verkaufen </a:t>
            </a:r>
          </a:p>
          <a:p>
            <a:r>
              <a:rPr lang="de-DE"/>
              <a:t>mit der Masse! </a:t>
            </a:r>
          </a:p>
        </p:txBody>
      </p:sp>
      <p:sp>
        <p:nvSpPr>
          <p:cNvPr id="5" name="Textfeld 4">
            <a:extLst>
              <a:ext uri="{FF2B5EF4-FFF2-40B4-BE49-F238E27FC236}">
                <a16:creationId xmlns:a16="http://schemas.microsoft.com/office/drawing/2014/main" id="{45604DAD-9954-447E-FC70-042CF35C0F2B}"/>
              </a:ext>
            </a:extLst>
          </p:cNvPr>
          <p:cNvSpPr txBox="1"/>
          <p:nvPr/>
        </p:nvSpPr>
        <p:spPr>
          <a:xfrm>
            <a:off x="3422035" y="2380736"/>
            <a:ext cx="121920" cy="646331"/>
          </a:xfrm>
          <a:prstGeom prst="rect">
            <a:avLst/>
          </a:prstGeom>
          <a:noFill/>
        </p:spPr>
        <p:txBody>
          <a:bodyPr wrap="square" rtlCol="0">
            <a:spAutoFit/>
          </a:bodyPr>
          <a:lstStyle/>
          <a:p>
            <a:r>
              <a:rPr lang="de-DE" sz="3600">
                <a:solidFill>
                  <a:srgbClr val="FF0000"/>
                </a:solidFill>
              </a:rPr>
              <a:t>X</a:t>
            </a:r>
          </a:p>
        </p:txBody>
      </p:sp>
      <p:sp>
        <p:nvSpPr>
          <p:cNvPr id="35" name="Textfeld 34">
            <a:extLst>
              <a:ext uri="{FF2B5EF4-FFF2-40B4-BE49-F238E27FC236}">
                <a16:creationId xmlns:a16="http://schemas.microsoft.com/office/drawing/2014/main" id="{EEC0BC27-DF47-CFF3-D937-904D16B32763}"/>
              </a:ext>
            </a:extLst>
          </p:cNvPr>
          <p:cNvSpPr txBox="1"/>
          <p:nvPr/>
        </p:nvSpPr>
        <p:spPr>
          <a:xfrm>
            <a:off x="6731254" y="2377231"/>
            <a:ext cx="121920" cy="646331"/>
          </a:xfrm>
          <a:prstGeom prst="rect">
            <a:avLst/>
          </a:prstGeom>
          <a:noFill/>
        </p:spPr>
        <p:txBody>
          <a:bodyPr wrap="square" rtlCol="0">
            <a:spAutoFit/>
          </a:bodyPr>
          <a:lstStyle/>
          <a:p>
            <a:r>
              <a:rPr lang="de-DE" sz="3600">
                <a:solidFill>
                  <a:srgbClr val="FF0000"/>
                </a:solidFill>
              </a:rPr>
              <a:t>X</a:t>
            </a:r>
          </a:p>
        </p:txBody>
      </p:sp>
      <p:sp>
        <p:nvSpPr>
          <p:cNvPr id="36" name="Textfeld 35">
            <a:extLst>
              <a:ext uri="{FF2B5EF4-FFF2-40B4-BE49-F238E27FC236}">
                <a16:creationId xmlns:a16="http://schemas.microsoft.com/office/drawing/2014/main" id="{C64C138A-ADB9-C476-522D-109248586051}"/>
              </a:ext>
            </a:extLst>
          </p:cNvPr>
          <p:cNvSpPr txBox="1"/>
          <p:nvPr/>
        </p:nvSpPr>
        <p:spPr>
          <a:xfrm>
            <a:off x="5355311" y="5384566"/>
            <a:ext cx="121920" cy="646331"/>
          </a:xfrm>
          <a:prstGeom prst="rect">
            <a:avLst/>
          </a:prstGeom>
          <a:noFill/>
        </p:spPr>
        <p:txBody>
          <a:bodyPr wrap="square" rtlCol="0">
            <a:spAutoFit/>
          </a:bodyPr>
          <a:lstStyle/>
          <a:p>
            <a:r>
              <a:rPr lang="de-DE" sz="3600">
                <a:solidFill>
                  <a:srgbClr val="FF0000"/>
                </a:solidFill>
              </a:rPr>
              <a:t>X</a:t>
            </a:r>
          </a:p>
        </p:txBody>
      </p:sp>
      <p:sp>
        <p:nvSpPr>
          <p:cNvPr id="37" name="Textfeld 36">
            <a:extLst>
              <a:ext uri="{FF2B5EF4-FFF2-40B4-BE49-F238E27FC236}">
                <a16:creationId xmlns:a16="http://schemas.microsoft.com/office/drawing/2014/main" id="{1667DE09-6C7D-0A69-7851-43CFBA1ED407}"/>
              </a:ext>
            </a:extLst>
          </p:cNvPr>
          <p:cNvSpPr txBox="1"/>
          <p:nvPr/>
        </p:nvSpPr>
        <p:spPr>
          <a:xfrm>
            <a:off x="8946923" y="2376052"/>
            <a:ext cx="2217466" cy="1569660"/>
          </a:xfrm>
          <a:prstGeom prst="rect">
            <a:avLst/>
          </a:prstGeom>
          <a:noFill/>
        </p:spPr>
        <p:txBody>
          <a:bodyPr wrap="square" rtlCol="0">
            <a:spAutoFit/>
          </a:bodyPr>
          <a:lstStyle/>
          <a:p>
            <a:r>
              <a:rPr lang="de-DE" sz="9600">
                <a:solidFill>
                  <a:srgbClr val="FF0000"/>
                </a:solidFill>
              </a:rPr>
              <a:t>X!!!</a:t>
            </a:r>
          </a:p>
        </p:txBody>
      </p:sp>
    </p:spTree>
    <p:extLst>
      <p:ext uri="{BB962C8B-B14F-4D97-AF65-F5344CB8AC3E}">
        <p14:creationId xmlns:p14="http://schemas.microsoft.com/office/powerpoint/2010/main" val="2096141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3" grpId="0" animBg="1"/>
      <p:bldP spid="26" grpId="0" animBg="1"/>
      <p:bldP spid="27" grpId="0" animBg="1"/>
      <p:bldP spid="28" grpId="0" animBg="1"/>
      <p:bldP spid="29" grpId="0" animBg="1"/>
      <p:bldP spid="30" grpId="0" animBg="1"/>
      <p:bldP spid="31" grpId="0" animBg="1"/>
      <p:bldP spid="32" grpId="0" animBg="1"/>
      <p:bldP spid="33" grpId="0" animBg="1"/>
      <p:bldP spid="34" grpId="0" animBg="1"/>
      <p:bldP spid="2" grpId="0"/>
      <p:bldP spid="5" grpId="0"/>
      <p:bldP spid="35" grpId="0"/>
      <p:bldP spid="36" grpId="0"/>
      <p:bldP spid="37"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9">
            <a:extLst>
              <a:ext uri="{FF2B5EF4-FFF2-40B4-BE49-F238E27FC236}">
                <a16:creationId xmlns:a16="http://schemas.microsoft.com/office/drawing/2014/main" id="{5DD103AA-7536-490B-973F-73CA63A7E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32938" y="-6032938"/>
            <a:ext cx="126124" cy="12192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4" name="Grafik 3" descr="Ein Bild, das Text enthält.&#10;&#10;Automatisch generierte Beschreibung">
            <a:extLst>
              <a:ext uri="{FF2B5EF4-FFF2-40B4-BE49-F238E27FC236}">
                <a16:creationId xmlns:a16="http://schemas.microsoft.com/office/drawing/2014/main" id="{A39858AB-8CD2-4DEA-9569-BE45321EA5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2194" y="6009134"/>
            <a:ext cx="1343212" cy="685896"/>
          </a:xfrm>
          <a:prstGeom prst="rect">
            <a:avLst/>
          </a:prstGeom>
        </p:spPr>
      </p:pic>
      <p:pic>
        <p:nvPicPr>
          <p:cNvPr id="8" name="Inhaltsplatzhalter 4">
            <a:extLst>
              <a:ext uri="{FF2B5EF4-FFF2-40B4-BE49-F238E27FC236}">
                <a16:creationId xmlns:a16="http://schemas.microsoft.com/office/drawing/2014/main" id="{3DDF30C9-ED20-4516-B8F8-8B45457504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92214" y="6452962"/>
            <a:ext cx="3814420" cy="242068"/>
          </a:xfrm>
          <a:prstGeom prst="rect">
            <a:avLst/>
          </a:prstGeom>
        </p:spPr>
      </p:pic>
      <p:sp>
        <p:nvSpPr>
          <p:cNvPr id="15" name="Textfeld 14">
            <a:extLst>
              <a:ext uri="{FF2B5EF4-FFF2-40B4-BE49-F238E27FC236}">
                <a16:creationId xmlns:a16="http://schemas.microsoft.com/office/drawing/2014/main" id="{35FB0C28-EEE8-D091-B744-D3F9662CA5D4}"/>
              </a:ext>
            </a:extLst>
          </p:cNvPr>
          <p:cNvSpPr txBox="1"/>
          <p:nvPr/>
        </p:nvSpPr>
        <p:spPr>
          <a:xfrm>
            <a:off x="566057" y="444137"/>
            <a:ext cx="5643152" cy="461665"/>
          </a:xfrm>
          <a:prstGeom prst="rect">
            <a:avLst/>
          </a:prstGeom>
          <a:noFill/>
        </p:spPr>
        <p:txBody>
          <a:bodyPr wrap="square" rtlCol="0">
            <a:spAutoFit/>
          </a:bodyPr>
          <a:lstStyle/>
          <a:p>
            <a:r>
              <a:rPr lang="de-DE" sz="2400"/>
              <a:t>5. Finanzplanung + laufende Begleitung</a:t>
            </a:r>
          </a:p>
        </p:txBody>
      </p:sp>
      <p:cxnSp>
        <p:nvCxnSpPr>
          <p:cNvPr id="3" name="Gerade Verbindung mit Pfeil 2">
            <a:extLst>
              <a:ext uri="{FF2B5EF4-FFF2-40B4-BE49-F238E27FC236}">
                <a16:creationId xmlns:a16="http://schemas.microsoft.com/office/drawing/2014/main" id="{A29E0223-A347-F9A0-2B1B-7DCCFB4CDAF3}"/>
              </a:ext>
            </a:extLst>
          </p:cNvPr>
          <p:cNvCxnSpPr/>
          <p:nvPr/>
        </p:nvCxnSpPr>
        <p:spPr>
          <a:xfrm flipV="1">
            <a:off x="2429691" y="1706880"/>
            <a:ext cx="0" cy="32657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Gerade Verbindung mit Pfeil 8">
            <a:extLst>
              <a:ext uri="{FF2B5EF4-FFF2-40B4-BE49-F238E27FC236}">
                <a16:creationId xmlns:a16="http://schemas.microsoft.com/office/drawing/2014/main" id="{F25696BE-CBA1-6018-F863-F5E097FD556D}"/>
              </a:ext>
            </a:extLst>
          </p:cNvPr>
          <p:cNvCxnSpPr>
            <a:cxnSpLocks/>
          </p:cNvCxnSpPr>
          <p:nvPr/>
        </p:nvCxnSpPr>
        <p:spPr>
          <a:xfrm>
            <a:off x="2451458" y="4985655"/>
            <a:ext cx="351390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40FA2B34-9AA1-9D52-4B2C-96078ED30668}"/>
              </a:ext>
            </a:extLst>
          </p:cNvPr>
          <p:cNvCxnSpPr/>
          <p:nvPr/>
        </p:nvCxnSpPr>
        <p:spPr>
          <a:xfrm flipV="1">
            <a:off x="2451458" y="1706880"/>
            <a:ext cx="3757753" cy="3265714"/>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0" name="Textfeld 9">
            <a:extLst>
              <a:ext uri="{FF2B5EF4-FFF2-40B4-BE49-F238E27FC236}">
                <a16:creationId xmlns:a16="http://schemas.microsoft.com/office/drawing/2014/main" id="{2EF32084-CFE9-ACC3-3D69-879A4A86ED0B}"/>
              </a:ext>
            </a:extLst>
          </p:cNvPr>
          <p:cNvSpPr txBox="1"/>
          <p:nvPr/>
        </p:nvSpPr>
        <p:spPr>
          <a:xfrm>
            <a:off x="6348548" y="1445623"/>
            <a:ext cx="1668911" cy="369332"/>
          </a:xfrm>
          <a:prstGeom prst="rect">
            <a:avLst/>
          </a:prstGeom>
          <a:noFill/>
        </p:spPr>
        <p:txBody>
          <a:bodyPr wrap="square" rtlCol="0">
            <a:spAutoFit/>
          </a:bodyPr>
          <a:lstStyle/>
          <a:p>
            <a:r>
              <a:rPr lang="de-DE"/>
              <a:t>Finanzplanung</a:t>
            </a:r>
          </a:p>
        </p:txBody>
      </p:sp>
      <p:sp>
        <p:nvSpPr>
          <p:cNvPr id="11" name="Freihandform: Form 10">
            <a:extLst>
              <a:ext uri="{FF2B5EF4-FFF2-40B4-BE49-F238E27FC236}">
                <a16:creationId xmlns:a16="http://schemas.microsoft.com/office/drawing/2014/main" id="{3FAF296F-94E1-B472-6CDA-1A69D88B23DD}"/>
              </a:ext>
            </a:extLst>
          </p:cNvPr>
          <p:cNvSpPr/>
          <p:nvPr/>
        </p:nvSpPr>
        <p:spPr>
          <a:xfrm>
            <a:off x="2481943" y="1680754"/>
            <a:ext cx="3283131" cy="3204755"/>
          </a:xfrm>
          <a:custGeom>
            <a:avLst/>
            <a:gdLst>
              <a:gd name="connsiteX0" fmla="*/ 0 w 3283131"/>
              <a:gd name="connsiteY0" fmla="*/ 3204755 h 3204755"/>
              <a:gd name="connsiteX1" fmla="*/ 78377 w 3283131"/>
              <a:gd name="connsiteY1" fmla="*/ 2899955 h 3204755"/>
              <a:gd name="connsiteX2" fmla="*/ 104503 w 3283131"/>
              <a:gd name="connsiteY2" fmla="*/ 2786743 h 3204755"/>
              <a:gd name="connsiteX3" fmla="*/ 182880 w 3283131"/>
              <a:gd name="connsiteY3" fmla="*/ 2360023 h 3204755"/>
              <a:gd name="connsiteX4" fmla="*/ 261257 w 3283131"/>
              <a:gd name="connsiteY4" fmla="*/ 2238103 h 3204755"/>
              <a:gd name="connsiteX5" fmla="*/ 322217 w 3283131"/>
              <a:gd name="connsiteY5" fmla="*/ 2211977 h 3204755"/>
              <a:gd name="connsiteX6" fmla="*/ 435428 w 3283131"/>
              <a:gd name="connsiteY6" fmla="*/ 2177143 h 3204755"/>
              <a:gd name="connsiteX7" fmla="*/ 618308 w 3283131"/>
              <a:gd name="connsiteY7" fmla="*/ 2246812 h 3204755"/>
              <a:gd name="connsiteX8" fmla="*/ 661851 w 3283131"/>
              <a:gd name="connsiteY8" fmla="*/ 2307772 h 3204755"/>
              <a:gd name="connsiteX9" fmla="*/ 714103 w 3283131"/>
              <a:gd name="connsiteY9" fmla="*/ 2368732 h 3204755"/>
              <a:gd name="connsiteX10" fmla="*/ 792480 w 3283131"/>
              <a:gd name="connsiteY10" fmla="*/ 2499360 h 3204755"/>
              <a:gd name="connsiteX11" fmla="*/ 818606 w 3283131"/>
              <a:gd name="connsiteY11" fmla="*/ 2551612 h 3204755"/>
              <a:gd name="connsiteX12" fmla="*/ 844731 w 3283131"/>
              <a:gd name="connsiteY12" fmla="*/ 2577737 h 3204755"/>
              <a:gd name="connsiteX13" fmla="*/ 870857 w 3283131"/>
              <a:gd name="connsiteY13" fmla="*/ 2612572 h 3204755"/>
              <a:gd name="connsiteX14" fmla="*/ 940526 w 3283131"/>
              <a:gd name="connsiteY14" fmla="*/ 2656115 h 3204755"/>
              <a:gd name="connsiteX15" fmla="*/ 975360 w 3283131"/>
              <a:gd name="connsiteY15" fmla="*/ 2682240 h 3204755"/>
              <a:gd name="connsiteX16" fmla="*/ 1018903 w 3283131"/>
              <a:gd name="connsiteY16" fmla="*/ 2690949 h 3204755"/>
              <a:gd name="connsiteX17" fmla="*/ 1227908 w 3283131"/>
              <a:gd name="connsiteY17" fmla="*/ 2717075 h 3204755"/>
              <a:gd name="connsiteX18" fmla="*/ 1550126 w 3283131"/>
              <a:gd name="connsiteY18" fmla="*/ 2638697 h 3204755"/>
              <a:gd name="connsiteX19" fmla="*/ 1602377 w 3283131"/>
              <a:gd name="connsiteY19" fmla="*/ 2551612 h 3204755"/>
              <a:gd name="connsiteX20" fmla="*/ 1628503 w 3283131"/>
              <a:gd name="connsiteY20" fmla="*/ 2351315 h 3204755"/>
              <a:gd name="connsiteX21" fmla="*/ 1602377 w 3283131"/>
              <a:gd name="connsiteY21" fmla="*/ 1915886 h 3204755"/>
              <a:gd name="connsiteX22" fmla="*/ 1619794 w 3283131"/>
              <a:gd name="connsiteY22" fmla="*/ 1497875 h 3204755"/>
              <a:gd name="connsiteX23" fmla="*/ 1637211 w 3283131"/>
              <a:gd name="connsiteY23" fmla="*/ 1428206 h 3204755"/>
              <a:gd name="connsiteX24" fmla="*/ 1680754 w 3283131"/>
              <a:gd name="connsiteY24" fmla="*/ 1349829 h 3204755"/>
              <a:gd name="connsiteX25" fmla="*/ 1724297 w 3283131"/>
              <a:gd name="connsiteY25" fmla="*/ 1306286 h 3204755"/>
              <a:gd name="connsiteX26" fmla="*/ 1785257 w 3283131"/>
              <a:gd name="connsiteY26" fmla="*/ 1254035 h 3204755"/>
              <a:gd name="connsiteX27" fmla="*/ 1872343 w 3283131"/>
              <a:gd name="connsiteY27" fmla="*/ 1210492 h 3204755"/>
              <a:gd name="connsiteX28" fmla="*/ 2220686 w 3283131"/>
              <a:gd name="connsiteY28" fmla="*/ 1271452 h 3204755"/>
              <a:gd name="connsiteX29" fmla="*/ 2360023 w 3283131"/>
              <a:gd name="connsiteY29" fmla="*/ 1393372 h 3204755"/>
              <a:gd name="connsiteX30" fmla="*/ 2412274 w 3283131"/>
              <a:gd name="connsiteY30" fmla="*/ 1419497 h 3204755"/>
              <a:gd name="connsiteX31" fmla="*/ 2473234 w 3283131"/>
              <a:gd name="connsiteY31" fmla="*/ 1445623 h 3204755"/>
              <a:gd name="connsiteX32" fmla="*/ 2699657 w 3283131"/>
              <a:gd name="connsiteY32" fmla="*/ 1463040 h 3204755"/>
              <a:gd name="connsiteX33" fmla="*/ 2952206 w 3283131"/>
              <a:gd name="connsiteY33" fmla="*/ 1428206 h 3204755"/>
              <a:gd name="connsiteX34" fmla="*/ 3091543 w 3283131"/>
              <a:gd name="connsiteY34" fmla="*/ 1280160 h 3204755"/>
              <a:gd name="connsiteX35" fmla="*/ 3161211 w 3283131"/>
              <a:gd name="connsiteY35" fmla="*/ 966652 h 3204755"/>
              <a:gd name="connsiteX36" fmla="*/ 3169920 w 3283131"/>
              <a:gd name="connsiteY36" fmla="*/ 792480 h 3204755"/>
              <a:gd name="connsiteX37" fmla="*/ 3178628 w 3283131"/>
              <a:gd name="connsiteY37" fmla="*/ 365760 h 3204755"/>
              <a:gd name="connsiteX38" fmla="*/ 3213463 w 3283131"/>
              <a:gd name="connsiteY38" fmla="*/ 139337 h 3204755"/>
              <a:gd name="connsiteX39" fmla="*/ 3283131 w 3283131"/>
              <a:gd name="connsiteY39" fmla="*/ 0 h 3204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283131" h="3204755">
                <a:moveTo>
                  <a:pt x="0" y="3204755"/>
                </a:moveTo>
                <a:cubicBezTo>
                  <a:pt x="79988" y="2951457"/>
                  <a:pt x="30556" y="3131087"/>
                  <a:pt x="78377" y="2899955"/>
                </a:cubicBezTo>
                <a:cubicBezTo>
                  <a:pt x="86224" y="2862029"/>
                  <a:pt x="98136" y="2824945"/>
                  <a:pt x="104503" y="2786743"/>
                </a:cubicBezTo>
                <a:cubicBezTo>
                  <a:pt x="109507" y="2756721"/>
                  <a:pt x="145492" y="2418183"/>
                  <a:pt x="182880" y="2360023"/>
                </a:cubicBezTo>
                <a:cubicBezTo>
                  <a:pt x="209006" y="2319383"/>
                  <a:pt x="216850" y="2257135"/>
                  <a:pt x="261257" y="2238103"/>
                </a:cubicBezTo>
                <a:cubicBezTo>
                  <a:pt x="281577" y="2229394"/>
                  <a:pt x="301517" y="2219739"/>
                  <a:pt x="322217" y="2211977"/>
                </a:cubicBezTo>
                <a:cubicBezTo>
                  <a:pt x="382030" y="2189547"/>
                  <a:pt x="386881" y="2189281"/>
                  <a:pt x="435428" y="2177143"/>
                </a:cubicBezTo>
                <a:cubicBezTo>
                  <a:pt x="512906" y="2195023"/>
                  <a:pt x="559934" y="2192928"/>
                  <a:pt x="618308" y="2246812"/>
                </a:cubicBezTo>
                <a:cubicBezTo>
                  <a:pt x="636657" y="2263750"/>
                  <a:pt x="646423" y="2288137"/>
                  <a:pt x="661851" y="2307772"/>
                </a:cubicBezTo>
                <a:cubicBezTo>
                  <a:pt x="678386" y="2328816"/>
                  <a:pt x="699026" y="2346620"/>
                  <a:pt x="714103" y="2368732"/>
                </a:cubicBezTo>
                <a:cubicBezTo>
                  <a:pt x="742709" y="2410687"/>
                  <a:pt x="769771" y="2453942"/>
                  <a:pt x="792480" y="2499360"/>
                </a:cubicBezTo>
                <a:cubicBezTo>
                  <a:pt x="801189" y="2516777"/>
                  <a:pt x="807804" y="2535409"/>
                  <a:pt x="818606" y="2551612"/>
                </a:cubicBezTo>
                <a:cubicBezTo>
                  <a:pt x="825437" y="2561859"/>
                  <a:pt x="836716" y="2568386"/>
                  <a:pt x="844731" y="2577737"/>
                </a:cubicBezTo>
                <a:cubicBezTo>
                  <a:pt x="854177" y="2588757"/>
                  <a:pt x="860594" y="2602309"/>
                  <a:pt x="870857" y="2612572"/>
                </a:cubicBezTo>
                <a:cubicBezTo>
                  <a:pt x="903746" y="2645461"/>
                  <a:pt x="903739" y="2633123"/>
                  <a:pt x="940526" y="2656115"/>
                </a:cubicBezTo>
                <a:cubicBezTo>
                  <a:pt x="952834" y="2663807"/>
                  <a:pt x="962097" y="2676345"/>
                  <a:pt x="975360" y="2682240"/>
                </a:cubicBezTo>
                <a:cubicBezTo>
                  <a:pt x="988886" y="2688252"/>
                  <a:pt x="1004623" y="2687054"/>
                  <a:pt x="1018903" y="2690949"/>
                </a:cubicBezTo>
                <a:cubicBezTo>
                  <a:pt x="1149235" y="2726495"/>
                  <a:pt x="971772" y="2702844"/>
                  <a:pt x="1227908" y="2717075"/>
                </a:cubicBezTo>
                <a:cubicBezTo>
                  <a:pt x="1449664" y="2696285"/>
                  <a:pt x="1466172" y="2760813"/>
                  <a:pt x="1550126" y="2638697"/>
                </a:cubicBezTo>
                <a:cubicBezTo>
                  <a:pt x="1569304" y="2610801"/>
                  <a:pt x="1584960" y="2580640"/>
                  <a:pt x="1602377" y="2551612"/>
                </a:cubicBezTo>
                <a:cubicBezTo>
                  <a:pt x="1611951" y="2494167"/>
                  <a:pt x="1628503" y="2410840"/>
                  <a:pt x="1628503" y="2351315"/>
                </a:cubicBezTo>
                <a:cubicBezTo>
                  <a:pt x="1628503" y="2065713"/>
                  <a:pt x="1630711" y="2114226"/>
                  <a:pt x="1602377" y="1915886"/>
                </a:cubicBezTo>
                <a:cubicBezTo>
                  <a:pt x="1608183" y="1776549"/>
                  <a:pt x="1609858" y="1636978"/>
                  <a:pt x="1619794" y="1497875"/>
                </a:cubicBezTo>
                <a:cubicBezTo>
                  <a:pt x="1621499" y="1473998"/>
                  <a:pt x="1628097" y="1450341"/>
                  <a:pt x="1637211" y="1428206"/>
                </a:cubicBezTo>
                <a:cubicBezTo>
                  <a:pt x="1648590" y="1400570"/>
                  <a:pt x="1663383" y="1374149"/>
                  <a:pt x="1680754" y="1349829"/>
                </a:cubicBezTo>
                <a:cubicBezTo>
                  <a:pt x="1692685" y="1333126"/>
                  <a:pt x="1709166" y="1320156"/>
                  <a:pt x="1724297" y="1306286"/>
                </a:cubicBezTo>
                <a:cubicBezTo>
                  <a:pt x="1744025" y="1288202"/>
                  <a:pt x="1762788" y="1268574"/>
                  <a:pt x="1785257" y="1254035"/>
                </a:cubicBezTo>
                <a:cubicBezTo>
                  <a:pt x="1812505" y="1236404"/>
                  <a:pt x="1843314" y="1225006"/>
                  <a:pt x="1872343" y="1210492"/>
                </a:cubicBezTo>
                <a:cubicBezTo>
                  <a:pt x="1988457" y="1230812"/>
                  <a:pt x="2110313" y="1230062"/>
                  <a:pt x="2220686" y="1271452"/>
                </a:cubicBezTo>
                <a:cubicBezTo>
                  <a:pt x="2278472" y="1293122"/>
                  <a:pt x="2304823" y="1365772"/>
                  <a:pt x="2360023" y="1393372"/>
                </a:cubicBezTo>
                <a:cubicBezTo>
                  <a:pt x="2377440" y="1402080"/>
                  <a:pt x="2394594" y="1411337"/>
                  <a:pt x="2412274" y="1419497"/>
                </a:cubicBezTo>
                <a:cubicBezTo>
                  <a:pt x="2432347" y="1428761"/>
                  <a:pt x="2451376" y="1442311"/>
                  <a:pt x="2473234" y="1445623"/>
                </a:cubicBezTo>
                <a:cubicBezTo>
                  <a:pt x="2548077" y="1456963"/>
                  <a:pt x="2699657" y="1463040"/>
                  <a:pt x="2699657" y="1463040"/>
                </a:cubicBezTo>
                <a:cubicBezTo>
                  <a:pt x="2783840" y="1451429"/>
                  <a:pt x="2871171" y="1453796"/>
                  <a:pt x="2952206" y="1428206"/>
                </a:cubicBezTo>
                <a:cubicBezTo>
                  <a:pt x="2994392" y="1414884"/>
                  <a:pt x="3066813" y="1311956"/>
                  <a:pt x="3091543" y="1280160"/>
                </a:cubicBezTo>
                <a:cubicBezTo>
                  <a:pt x="3127984" y="1148971"/>
                  <a:pt x="3146957" y="1102070"/>
                  <a:pt x="3161211" y="966652"/>
                </a:cubicBezTo>
                <a:cubicBezTo>
                  <a:pt x="3167296" y="908842"/>
                  <a:pt x="3167017" y="850537"/>
                  <a:pt x="3169920" y="792480"/>
                </a:cubicBezTo>
                <a:cubicBezTo>
                  <a:pt x="3172823" y="650240"/>
                  <a:pt x="3174319" y="507964"/>
                  <a:pt x="3178628" y="365760"/>
                </a:cubicBezTo>
                <a:cubicBezTo>
                  <a:pt x="3182433" y="240203"/>
                  <a:pt x="3175338" y="236769"/>
                  <a:pt x="3213463" y="139337"/>
                </a:cubicBezTo>
                <a:cubicBezTo>
                  <a:pt x="3261022" y="17797"/>
                  <a:pt x="3235921" y="47210"/>
                  <a:pt x="3283131" y="0"/>
                </a:cubicBezTo>
              </a:path>
            </a:pathLst>
          </a:custGeom>
        </p:spPr>
        <p:style>
          <a:lnRef idx="3">
            <a:schemeClr val="dk1"/>
          </a:lnRef>
          <a:fillRef idx="0">
            <a:schemeClr val="dk1"/>
          </a:fillRef>
          <a:effectRef idx="2">
            <a:schemeClr val="dk1"/>
          </a:effectRef>
          <a:fontRef idx="minor">
            <a:schemeClr val="tx1"/>
          </a:fontRef>
        </p:style>
        <p:txBody>
          <a:bodyPr rtlCol="0" anchor="ctr"/>
          <a:lstStyle/>
          <a:p>
            <a:pPr algn="ctr"/>
            <a:endParaRPr lang="de-DE"/>
          </a:p>
        </p:txBody>
      </p:sp>
      <p:pic>
        <p:nvPicPr>
          <p:cNvPr id="14" name="Grafik 13" descr="Lächelnde Gesichtskontur mit einfarbiger Füllung">
            <a:extLst>
              <a:ext uri="{FF2B5EF4-FFF2-40B4-BE49-F238E27FC236}">
                <a16:creationId xmlns:a16="http://schemas.microsoft.com/office/drawing/2014/main" id="{F6E29CC5-98D7-64C7-20D1-ED65CBF0F80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721428" y="3283131"/>
            <a:ext cx="534361" cy="534361"/>
          </a:xfrm>
          <a:prstGeom prst="rect">
            <a:avLst/>
          </a:prstGeom>
        </p:spPr>
      </p:pic>
      <p:pic>
        <p:nvPicPr>
          <p:cNvPr id="16" name="Grafik 15" descr="Lächelnde Gesichtskontur mit einfarbiger Füllung">
            <a:extLst>
              <a:ext uri="{FF2B5EF4-FFF2-40B4-BE49-F238E27FC236}">
                <a16:creationId xmlns:a16="http://schemas.microsoft.com/office/drawing/2014/main" id="{61808507-F209-82F8-1752-0FA3FCA9AB5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063153" y="2193251"/>
            <a:ext cx="534361" cy="534361"/>
          </a:xfrm>
          <a:prstGeom prst="rect">
            <a:avLst/>
          </a:prstGeom>
        </p:spPr>
      </p:pic>
      <p:pic>
        <p:nvPicPr>
          <p:cNvPr id="17" name="Grafik 16" descr="Lächelnde Gesichtskontur mit einfarbiger Füllung">
            <a:extLst>
              <a:ext uri="{FF2B5EF4-FFF2-40B4-BE49-F238E27FC236}">
                <a16:creationId xmlns:a16="http://schemas.microsoft.com/office/drawing/2014/main" id="{C563D2EC-5980-6C3E-04D7-1D83128150B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431006" y="1013035"/>
            <a:ext cx="534361" cy="534361"/>
          </a:xfrm>
          <a:prstGeom prst="rect">
            <a:avLst/>
          </a:prstGeom>
        </p:spPr>
      </p:pic>
      <p:pic>
        <p:nvPicPr>
          <p:cNvPr id="18" name="Grafik 17" descr="Traurige Gesichtskontur mit einfarbiger Füllung">
            <a:extLst>
              <a:ext uri="{FF2B5EF4-FFF2-40B4-BE49-F238E27FC236}">
                <a16:creationId xmlns:a16="http://schemas.microsoft.com/office/drawing/2014/main" id="{E4416E12-7DC3-638F-7108-D5070BF3C16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604081" y="4394389"/>
            <a:ext cx="604331" cy="604331"/>
          </a:xfrm>
          <a:prstGeom prst="rect">
            <a:avLst/>
          </a:prstGeom>
        </p:spPr>
      </p:pic>
      <p:pic>
        <p:nvPicPr>
          <p:cNvPr id="19" name="Grafik 18" descr="Traurige Gesichtskontur mit einfarbiger Füllung">
            <a:extLst>
              <a:ext uri="{FF2B5EF4-FFF2-40B4-BE49-F238E27FC236}">
                <a16:creationId xmlns:a16="http://schemas.microsoft.com/office/drawing/2014/main" id="{8B06D70E-D5CE-A9F9-7BF1-FD10D8B443F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928246" y="3213161"/>
            <a:ext cx="604331" cy="604331"/>
          </a:xfrm>
          <a:prstGeom prst="rect">
            <a:avLst/>
          </a:prstGeom>
        </p:spPr>
      </p:pic>
      <p:cxnSp>
        <p:nvCxnSpPr>
          <p:cNvPr id="20" name="Gerader Verbinder 19">
            <a:extLst>
              <a:ext uri="{FF2B5EF4-FFF2-40B4-BE49-F238E27FC236}">
                <a16:creationId xmlns:a16="http://schemas.microsoft.com/office/drawing/2014/main" id="{45B25772-9B1E-4D0E-9396-30E89F88E134}"/>
              </a:ext>
            </a:extLst>
          </p:cNvPr>
          <p:cNvCxnSpPr>
            <a:cxnSpLocks/>
          </p:cNvCxnSpPr>
          <p:nvPr/>
        </p:nvCxnSpPr>
        <p:spPr>
          <a:xfrm flipH="1">
            <a:off x="1603282" y="4336869"/>
            <a:ext cx="178779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Gerader Verbinder 20">
            <a:extLst>
              <a:ext uri="{FF2B5EF4-FFF2-40B4-BE49-F238E27FC236}">
                <a16:creationId xmlns:a16="http://schemas.microsoft.com/office/drawing/2014/main" id="{3219E30D-8858-7D78-1DC6-694994DAF7C3}"/>
              </a:ext>
            </a:extLst>
          </p:cNvPr>
          <p:cNvCxnSpPr>
            <a:cxnSpLocks/>
          </p:cNvCxnSpPr>
          <p:nvPr/>
        </p:nvCxnSpPr>
        <p:spPr>
          <a:xfrm flipH="1">
            <a:off x="1812300" y="3143472"/>
            <a:ext cx="3064500"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feld 23">
            <a:extLst>
              <a:ext uri="{FF2B5EF4-FFF2-40B4-BE49-F238E27FC236}">
                <a16:creationId xmlns:a16="http://schemas.microsoft.com/office/drawing/2014/main" id="{F27CCF25-15FD-22F5-DC6A-4B99789BF569}"/>
              </a:ext>
            </a:extLst>
          </p:cNvPr>
          <p:cNvSpPr txBox="1"/>
          <p:nvPr/>
        </p:nvSpPr>
        <p:spPr>
          <a:xfrm>
            <a:off x="535580" y="4152203"/>
            <a:ext cx="1410787" cy="369332"/>
          </a:xfrm>
          <a:prstGeom prst="rect">
            <a:avLst/>
          </a:prstGeom>
          <a:noFill/>
        </p:spPr>
        <p:txBody>
          <a:bodyPr wrap="square" rtlCol="0">
            <a:spAutoFit/>
          </a:bodyPr>
          <a:lstStyle/>
          <a:p>
            <a:r>
              <a:rPr lang="de-DE"/>
              <a:t>damals</a:t>
            </a:r>
          </a:p>
        </p:txBody>
      </p:sp>
      <p:sp>
        <p:nvSpPr>
          <p:cNvPr id="25" name="Textfeld 24">
            <a:extLst>
              <a:ext uri="{FF2B5EF4-FFF2-40B4-BE49-F238E27FC236}">
                <a16:creationId xmlns:a16="http://schemas.microsoft.com/office/drawing/2014/main" id="{A421E9EC-C6DE-BC36-6495-DB7636C98561}"/>
              </a:ext>
            </a:extLst>
          </p:cNvPr>
          <p:cNvSpPr txBox="1"/>
          <p:nvPr/>
        </p:nvSpPr>
        <p:spPr>
          <a:xfrm>
            <a:off x="853773" y="2984317"/>
            <a:ext cx="1410787" cy="369332"/>
          </a:xfrm>
          <a:prstGeom prst="rect">
            <a:avLst/>
          </a:prstGeom>
          <a:noFill/>
        </p:spPr>
        <p:txBody>
          <a:bodyPr wrap="square" rtlCol="0">
            <a:spAutoFit/>
          </a:bodyPr>
          <a:lstStyle/>
          <a:p>
            <a:r>
              <a:rPr lang="de-DE"/>
              <a:t>heute</a:t>
            </a:r>
          </a:p>
        </p:txBody>
      </p:sp>
    </p:spTree>
    <p:extLst>
      <p:ext uri="{BB962C8B-B14F-4D97-AF65-F5344CB8AC3E}">
        <p14:creationId xmlns:p14="http://schemas.microsoft.com/office/powerpoint/2010/main" val="2012811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24" grpId="0"/>
      <p:bldP spid="25"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9">
            <a:extLst>
              <a:ext uri="{FF2B5EF4-FFF2-40B4-BE49-F238E27FC236}">
                <a16:creationId xmlns:a16="http://schemas.microsoft.com/office/drawing/2014/main" id="{5DD103AA-7536-490B-973F-73CA63A7E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32938" y="-6032938"/>
            <a:ext cx="126124" cy="12192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4" name="Grafik 3" descr="Ein Bild, das Text enthält.&#10;&#10;Automatisch generierte Beschreibung">
            <a:extLst>
              <a:ext uri="{FF2B5EF4-FFF2-40B4-BE49-F238E27FC236}">
                <a16:creationId xmlns:a16="http://schemas.microsoft.com/office/drawing/2014/main" id="{A39858AB-8CD2-4DEA-9569-BE45321EA5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2194" y="6009134"/>
            <a:ext cx="1343212" cy="685896"/>
          </a:xfrm>
          <a:prstGeom prst="rect">
            <a:avLst/>
          </a:prstGeom>
        </p:spPr>
      </p:pic>
      <p:pic>
        <p:nvPicPr>
          <p:cNvPr id="8" name="Inhaltsplatzhalter 4">
            <a:extLst>
              <a:ext uri="{FF2B5EF4-FFF2-40B4-BE49-F238E27FC236}">
                <a16:creationId xmlns:a16="http://schemas.microsoft.com/office/drawing/2014/main" id="{3DDF30C9-ED20-4516-B8F8-8B45457504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92214" y="6452962"/>
            <a:ext cx="3814420" cy="242068"/>
          </a:xfrm>
          <a:prstGeom prst="rect">
            <a:avLst/>
          </a:prstGeom>
        </p:spPr>
      </p:pic>
      <p:sp>
        <p:nvSpPr>
          <p:cNvPr id="15" name="Textfeld 14">
            <a:extLst>
              <a:ext uri="{FF2B5EF4-FFF2-40B4-BE49-F238E27FC236}">
                <a16:creationId xmlns:a16="http://schemas.microsoft.com/office/drawing/2014/main" id="{35FB0C28-EEE8-D091-B744-D3F9662CA5D4}"/>
              </a:ext>
            </a:extLst>
          </p:cNvPr>
          <p:cNvSpPr txBox="1"/>
          <p:nvPr/>
        </p:nvSpPr>
        <p:spPr>
          <a:xfrm>
            <a:off x="566057" y="444137"/>
            <a:ext cx="10867601" cy="461665"/>
          </a:xfrm>
          <a:prstGeom prst="rect">
            <a:avLst/>
          </a:prstGeom>
          <a:noFill/>
        </p:spPr>
        <p:txBody>
          <a:bodyPr wrap="square" rtlCol="0">
            <a:spAutoFit/>
          </a:bodyPr>
          <a:lstStyle/>
          <a:p>
            <a:r>
              <a:rPr lang="de-DE" sz="2400"/>
              <a:t>6. Wie kann ich an der weltweiten Wertschöpfung der Kapitalmärkte teilhaben?</a:t>
            </a:r>
          </a:p>
        </p:txBody>
      </p:sp>
      <p:pic>
        <p:nvPicPr>
          <p:cNvPr id="6" name="Grafik 5" descr="Mann und Frau mit einfarbiger Füllung">
            <a:extLst>
              <a:ext uri="{FF2B5EF4-FFF2-40B4-BE49-F238E27FC236}">
                <a16:creationId xmlns:a16="http://schemas.microsoft.com/office/drawing/2014/main" id="{B0388C3C-7B2C-6FAC-8B34-81A224A3455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01356" y="3344194"/>
            <a:ext cx="1440647" cy="1440647"/>
          </a:xfrm>
          <a:prstGeom prst="rect">
            <a:avLst/>
          </a:prstGeom>
        </p:spPr>
      </p:pic>
      <p:sp>
        <p:nvSpPr>
          <p:cNvPr id="2" name="Rechteck 1">
            <a:extLst>
              <a:ext uri="{FF2B5EF4-FFF2-40B4-BE49-F238E27FC236}">
                <a16:creationId xmlns:a16="http://schemas.microsoft.com/office/drawing/2014/main" id="{10356DB7-387B-169A-885B-449E7161B2C2}"/>
              </a:ext>
            </a:extLst>
          </p:cNvPr>
          <p:cNvSpPr/>
          <p:nvPr/>
        </p:nvSpPr>
        <p:spPr>
          <a:xfrm>
            <a:off x="5149721" y="993956"/>
            <a:ext cx="1447800" cy="884898"/>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8">
            <a:extLst>
              <a:ext uri="{FF2B5EF4-FFF2-40B4-BE49-F238E27FC236}">
                <a16:creationId xmlns:a16="http://schemas.microsoft.com/office/drawing/2014/main" id="{40DDDD40-3222-C2A1-512C-E085D42DAE6E}"/>
              </a:ext>
            </a:extLst>
          </p:cNvPr>
          <p:cNvSpPr/>
          <p:nvPr/>
        </p:nvSpPr>
        <p:spPr>
          <a:xfrm>
            <a:off x="5094203" y="5834614"/>
            <a:ext cx="1447800" cy="884898"/>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a:extLst>
              <a:ext uri="{FF2B5EF4-FFF2-40B4-BE49-F238E27FC236}">
                <a16:creationId xmlns:a16="http://schemas.microsoft.com/office/drawing/2014/main" id="{C239B6DC-11FC-6221-6362-A6CBB7C53B52}"/>
              </a:ext>
            </a:extLst>
          </p:cNvPr>
          <p:cNvSpPr txBox="1"/>
          <p:nvPr/>
        </p:nvSpPr>
        <p:spPr>
          <a:xfrm>
            <a:off x="5137124" y="1260466"/>
            <a:ext cx="1583092" cy="369332"/>
          </a:xfrm>
          <a:prstGeom prst="rect">
            <a:avLst/>
          </a:prstGeom>
          <a:noFill/>
        </p:spPr>
        <p:txBody>
          <a:bodyPr wrap="square" rtlCol="0">
            <a:spAutoFit/>
          </a:bodyPr>
          <a:lstStyle/>
          <a:p>
            <a:r>
              <a:rPr lang="de-DE"/>
              <a:t>Unternehmen</a:t>
            </a:r>
          </a:p>
        </p:txBody>
      </p:sp>
      <p:sp>
        <p:nvSpPr>
          <p:cNvPr id="10" name="Textfeld 9">
            <a:extLst>
              <a:ext uri="{FF2B5EF4-FFF2-40B4-BE49-F238E27FC236}">
                <a16:creationId xmlns:a16="http://schemas.microsoft.com/office/drawing/2014/main" id="{3FF3CF8A-2EE1-A388-44B9-B5D279D99C8E}"/>
              </a:ext>
            </a:extLst>
          </p:cNvPr>
          <p:cNvSpPr txBox="1"/>
          <p:nvPr/>
        </p:nvSpPr>
        <p:spPr>
          <a:xfrm>
            <a:off x="5090055" y="5973859"/>
            <a:ext cx="1837413" cy="646331"/>
          </a:xfrm>
          <a:prstGeom prst="rect">
            <a:avLst/>
          </a:prstGeom>
          <a:noFill/>
        </p:spPr>
        <p:txBody>
          <a:bodyPr wrap="square" rtlCol="0">
            <a:spAutoFit/>
          </a:bodyPr>
          <a:lstStyle/>
          <a:p>
            <a:r>
              <a:rPr lang="de-DE"/>
              <a:t>Unternehmen</a:t>
            </a:r>
          </a:p>
          <a:p>
            <a:r>
              <a:rPr lang="de-DE"/>
              <a:t>oder Staat</a:t>
            </a:r>
          </a:p>
        </p:txBody>
      </p:sp>
      <p:sp>
        <p:nvSpPr>
          <p:cNvPr id="5" name="Pfeil: nach rechts gekrümmt 4">
            <a:extLst>
              <a:ext uri="{FF2B5EF4-FFF2-40B4-BE49-F238E27FC236}">
                <a16:creationId xmlns:a16="http://schemas.microsoft.com/office/drawing/2014/main" id="{CD0B9530-A0A6-8B75-AD6B-31F407FCA7B4}"/>
              </a:ext>
            </a:extLst>
          </p:cNvPr>
          <p:cNvSpPr/>
          <p:nvPr/>
        </p:nvSpPr>
        <p:spPr>
          <a:xfrm flipV="1">
            <a:off x="4469830" y="1767136"/>
            <a:ext cx="540553" cy="2287820"/>
          </a:xfrm>
          <a:prstGeom prst="curvedRightArrow">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17" name="Pfeil: nach rechts gekrümmt 16">
            <a:extLst>
              <a:ext uri="{FF2B5EF4-FFF2-40B4-BE49-F238E27FC236}">
                <a16:creationId xmlns:a16="http://schemas.microsoft.com/office/drawing/2014/main" id="{19E6C6DF-276E-6998-DB67-F1ABFD7C00D7}"/>
              </a:ext>
            </a:extLst>
          </p:cNvPr>
          <p:cNvSpPr/>
          <p:nvPr/>
        </p:nvSpPr>
        <p:spPr>
          <a:xfrm rot="10800000" flipV="1">
            <a:off x="6736859" y="1800325"/>
            <a:ext cx="540554" cy="2193782"/>
          </a:xfrm>
          <a:prstGeom prst="curvedRightArrow">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7" name="Pfeil: nach links gekrümmt 6">
            <a:extLst>
              <a:ext uri="{FF2B5EF4-FFF2-40B4-BE49-F238E27FC236}">
                <a16:creationId xmlns:a16="http://schemas.microsoft.com/office/drawing/2014/main" id="{5235B433-E1B1-1C2B-0159-7464AA036B1F}"/>
              </a:ext>
            </a:extLst>
          </p:cNvPr>
          <p:cNvSpPr/>
          <p:nvPr/>
        </p:nvSpPr>
        <p:spPr>
          <a:xfrm flipH="1">
            <a:off x="4480169" y="4255249"/>
            <a:ext cx="530207" cy="2287820"/>
          </a:xfrm>
          <a:prstGeom prst="curvedLeftArrow">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18" name="Pfeil: nach links gekrümmt 17">
            <a:extLst>
              <a:ext uri="{FF2B5EF4-FFF2-40B4-BE49-F238E27FC236}">
                <a16:creationId xmlns:a16="http://schemas.microsoft.com/office/drawing/2014/main" id="{A6091C01-8092-1073-2C66-633D76648098}"/>
              </a:ext>
            </a:extLst>
          </p:cNvPr>
          <p:cNvSpPr/>
          <p:nvPr/>
        </p:nvSpPr>
        <p:spPr>
          <a:xfrm rot="10800000" flipH="1">
            <a:off x="6792214" y="4093640"/>
            <a:ext cx="561085" cy="2372105"/>
          </a:xfrm>
          <a:prstGeom prst="curvedLeftArrow">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11" name="Textfeld 10">
            <a:extLst>
              <a:ext uri="{FF2B5EF4-FFF2-40B4-BE49-F238E27FC236}">
                <a16:creationId xmlns:a16="http://schemas.microsoft.com/office/drawing/2014/main" id="{414D0007-1B08-B079-9149-FEADD5F270EB}"/>
              </a:ext>
            </a:extLst>
          </p:cNvPr>
          <p:cNvSpPr txBox="1"/>
          <p:nvPr/>
        </p:nvSpPr>
        <p:spPr>
          <a:xfrm>
            <a:off x="2160092" y="2202435"/>
            <a:ext cx="2360434" cy="646331"/>
          </a:xfrm>
          <a:prstGeom prst="rect">
            <a:avLst/>
          </a:prstGeom>
          <a:noFill/>
        </p:spPr>
        <p:txBody>
          <a:bodyPr wrap="square" rtlCol="0">
            <a:spAutoFit/>
          </a:bodyPr>
          <a:lstStyle/>
          <a:p>
            <a:r>
              <a:rPr lang="de-DE"/>
              <a:t>Aktie = Miteigentümer der Firma</a:t>
            </a:r>
          </a:p>
        </p:txBody>
      </p:sp>
      <p:sp>
        <p:nvSpPr>
          <p:cNvPr id="19" name="Textfeld 18">
            <a:extLst>
              <a:ext uri="{FF2B5EF4-FFF2-40B4-BE49-F238E27FC236}">
                <a16:creationId xmlns:a16="http://schemas.microsoft.com/office/drawing/2014/main" id="{8A0728D4-DE32-2613-1389-96ECF7F7FA85}"/>
              </a:ext>
            </a:extLst>
          </p:cNvPr>
          <p:cNvSpPr txBox="1"/>
          <p:nvPr/>
        </p:nvSpPr>
        <p:spPr>
          <a:xfrm>
            <a:off x="2560532" y="4718159"/>
            <a:ext cx="1805571" cy="646331"/>
          </a:xfrm>
          <a:prstGeom prst="rect">
            <a:avLst/>
          </a:prstGeom>
          <a:noFill/>
        </p:spPr>
        <p:txBody>
          <a:bodyPr wrap="square" rtlCol="0">
            <a:spAutoFit/>
          </a:bodyPr>
          <a:lstStyle/>
          <a:p>
            <a:r>
              <a:rPr lang="de-DE"/>
              <a:t>Anleihe = Darlehensgeber</a:t>
            </a:r>
          </a:p>
        </p:txBody>
      </p:sp>
      <p:sp>
        <p:nvSpPr>
          <p:cNvPr id="20" name="Textfeld 19">
            <a:extLst>
              <a:ext uri="{FF2B5EF4-FFF2-40B4-BE49-F238E27FC236}">
                <a16:creationId xmlns:a16="http://schemas.microsoft.com/office/drawing/2014/main" id="{2CC09CA4-B7FE-4EC1-60C6-26B195756DF6}"/>
              </a:ext>
            </a:extLst>
          </p:cNvPr>
          <p:cNvSpPr txBox="1"/>
          <p:nvPr/>
        </p:nvSpPr>
        <p:spPr>
          <a:xfrm>
            <a:off x="7472268" y="2221972"/>
            <a:ext cx="1805571" cy="646331"/>
          </a:xfrm>
          <a:prstGeom prst="rect">
            <a:avLst/>
          </a:prstGeom>
          <a:noFill/>
        </p:spPr>
        <p:txBody>
          <a:bodyPr wrap="square" rtlCol="0">
            <a:spAutoFit/>
          </a:bodyPr>
          <a:lstStyle/>
          <a:p>
            <a:r>
              <a:rPr lang="de-DE"/>
              <a:t>Dividenden</a:t>
            </a:r>
          </a:p>
          <a:p>
            <a:r>
              <a:rPr lang="de-DE">
                <a:solidFill>
                  <a:srgbClr val="FF0000"/>
                </a:solidFill>
              </a:rPr>
              <a:t>variabel</a:t>
            </a:r>
          </a:p>
        </p:txBody>
      </p:sp>
      <p:sp>
        <p:nvSpPr>
          <p:cNvPr id="21" name="Textfeld 20">
            <a:extLst>
              <a:ext uri="{FF2B5EF4-FFF2-40B4-BE49-F238E27FC236}">
                <a16:creationId xmlns:a16="http://schemas.microsoft.com/office/drawing/2014/main" id="{ADE94098-6CE6-3EDE-50A0-7B67A2A00B7E}"/>
              </a:ext>
            </a:extLst>
          </p:cNvPr>
          <p:cNvSpPr txBox="1"/>
          <p:nvPr/>
        </p:nvSpPr>
        <p:spPr>
          <a:xfrm>
            <a:off x="7754043" y="4889844"/>
            <a:ext cx="1805571" cy="646331"/>
          </a:xfrm>
          <a:prstGeom prst="rect">
            <a:avLst/>
          </a:prstGeom>
          <a:noFill/>
        </p:spPr>
        <p:txBody>
          <a:bodyPr wrap="square" rtlCol="0">
            <a:spAutoFit/>
          </a:bodyPr>
          <a:lstStyle/>
          <a:p>
            <a:r>
              <a:rPr lang="de-DE"/>
              <a:t>Zins</a:t>
            </a:r>
          </a:p>
          <a:p>
            <a:r>
              <a:rPr lang="de-DE">
                <a:solidFill>
                  <a:srgbClr val="92D050"/>
                </a:solidFill>
              </a:rPr>
              <a:t>stabil</a:t>
            </a:r>
          </a:p>
        </p:txBody>
      </p:sp>
      <p:cxnSp>
        <p:nvCxnSpPr>
          <p:cNvPr id="23" name="Gerade Verbindung mit Pfeil 22">
            <a:extLst>
              <a:ext uri="{FF2B5EF4-FFF2-40B4-BE49-F238E27FC236}">
                <a16:creationId xmlns:a16="http://schemas.microsoft.com/office/drawing/2014/main" id="{05F58ABA-D746-E2BB-0395-03EA1685F50A}"/>
              </a:ext>
            </a:extLst>
          </p:cNvPr>
          <p:cNvCxnSpPr>
            <a:cxnSpLocks/>
          </p:cNvCxnSpPr>
          <p:nvPr/>
        </p:nvCxnSpPr>
        <p:spPr>
          <a:xfrm flipV="1">
            <a:off x="5383763" y="2149083"/>
            <a:ext cx="0" cy="91007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25" name="Gerade Verbindung mit Pfeil 24">
            <a:extLst>
              <a:ext uri="{FF2B5EF4-FFF2-40B4-BE49-F238E27FC236}">
                <a16:creationId xmlns:a16="http://schemas.microsoft.com/office/drawing/2014/main" id="{A9F655E7-0711-17AF-CFE9-5331CE142652}"/>
              </a:ext>
            </a:extLst>
          </p:cNvPr>
          <p:cNvCxnSpPr>
            <a:cxnSpLocks/>
          </p:cNvCxnSpPr>
          <p:nvPr/>
        </p:nvCxnSpPr>
        <p:spPr>
          <a:xfrm>
            <a:off x="5374433" y="3069093"/>
            <a:ext cx="867747"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26" name="Gerade Verbindung mit Pfeil 25">
            <a:extLst>
              <a:ext uri="{FF2B5EF4-FFF2-40B4-BE49-F238E27FC236}">
                <a16:creationId xmlns:a16="http://schemas.microsoft.com/office/drawing/2014/main" id="{E4B3CEE5-E412-BAE7-5F9B-875F44AD7C47}"/>
              </a:ext>
            </a:extLst>
          </p:cNvPr>
          <p:cNvCxnSpPr>
            <a:cxnSpLocks/>
          </p:cNvCxnSpPr>
          <p:nvPr/>
        </p:nvCxnSpPr>
        <p:spPr>
          <a:xfrm flipV="1">
            <a:off x="5473336" y="4889844"/>
            <a:ext cx="0" cy="889672"/>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27" name="Gerade Verbindung mit Pfeil 26">
            <a:extLst>
              <a:ext uri="{FF2B5EF4-FFF2-40B4-BE49-F238E27FC236}">
                <a16:creationId xmlns:a16="http://schemas.microsoft.com/office/drawing/2014/main" id="{31D5E17D-1C55-2DEB-99A8-B5014E955A4E}"/>
              </a:ext>
            </a:extLst>
          </p:cNvPr>
          <p:cNvCxnSpPr>
            <a:cxnSpLocks/>
          </p:cNvCxnSpPr>
          <p:nvPr/>
        </p:nvCxnSpPr>
        <p:spPr>
          <a:xfrm>
            <a:off x="5465872" y="5758409"/>
            <a:ext cx="925597"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32" name="Freihandform: Form 31">
            <a:extLst>
              <a:ext uri="{FF2B5EF4-FFF2-40B4-BE49-F238E27FC236}">
                <a16:creationId xmlns:a16="http://schemas.microsoft.com/office/drawing/2014/main" id="{3D45A72E-4C88-70D4-6C23-D0115C324371}"/>
              </a:ext>
            </a:extLst>
          </p:cNvPr>
          <p:cNvSpPr/>
          <p:nvPr/>
        </p:nvSpPr>
        <p:spPr>
          <a:xfrm>
            <a:off x="5449078" y="2362468"/>
            <a:ext cx="849085" cy="606490"/>
          </a:xfrm>
          <a:custGeom>
            <a:avLst/>
            <a:gdLst>
              <a:gd name="connsiteX0" fmla="*/ 0 w 849085"/>
              <a:gd name="connsiteY0" fmla="*/ 606490 h 606490"/>
              <a:gd name="connsiteX1" fmla="*/ 37322 w 849085"/>
              <a:gd name="connsiteY1" fmla="*/ 550506 h 606490"/>
              <a:gd name="connsiteX2" fmla="*/ 83975 w 849085"/>
              <a:gd name="connsiteY2" fmla="*/ 475861 h 606490"/>
              <a:gd name="connsiteX3" fmla="*/ 149289 w 849085"/>
              <a:gd name="connsiteY3" fmla="*/ 494523 h 606490"/>
              <a:gd name="connsiteX4" fmla="*/ 177281 w 849085"/>
              <a:gd name="connsiteY4" fmla="*/ 503853 h 606490"/>
              <a:gd name="connsiteX5" fmla="*/ 205273 w 849085"/>
              <a:gd name="connsiteY5" fmla="*/ 475861 h 606490"/>
              <a:gd name="connsiteX6" fmla="*/ 233265 w 849085"/>
              <a:gd name="connsiteY6" fmla="*/ 401216 h 606490"/>
              <a:gd name="connsiteX7" fmla="*/ 251926 w 849085"/>
              <a:gd name="connsiteY7" fmla="*/ 345233 h 606490"/>
              <a:gd name="connsiteX8" fmla="*/ 317240 w 849085"/>
              <a:gd name="connsiteY8" fmla="*/ 289249 h 606490"/>
              <a:gd name="connsiteX9" fmla="*/ 419877 w 849085"/>
              <a:gd name="connsiteY9" fmla="*/ 279918 h 606490"/>
              <a:gd name="connsiteX10" fmla="*/ 429208 w 849085"/>
              <a:gd name="connsiteY10" fmla="*/ 242596 h 606490"/>
              <a:gd name="connsiteX11" fmla="*/ 438538 w 849085"/>
              <a:gd name="connsiteY11" fmla="*/ 195943 h 606490"/>
              <a:gd name="connsiteX12" fmla="*/ 457200 w 849085"/>
              <a:gd name="connsiteY12" fmla="*/ 177282 h 606490"/>
              <a:gd name="connsiteX13" fmla="*/ 522514 w 849085"/>
              <a:gd name="connsiteY13" fmla="*/ 223935 h 606490"/>
              <a:gd name="connsiteX14" fmla="*/ 587828 w 849085"/>
              <a:gd name="connsiteY14" fmla="*/ 186612 h 606490"/>
              <a:gd name="connsiteX15" fmla="*/ 625151 w 849085"/>
              <a:gd name="connsiteY15" fmla="*/ 139959 h 606490"/>
              <a:gd name="connsiteX16" fmla="*/ 681134 w 849085"/>
              <a:gd name="connsiteY16" fmla="*/ 27992 h 606490"/>
              <a:gd name="connsiteX17" fmla="*/ 755779 w 849085"/>
              <a:gd name="connsiteY17" fmla="*/ 0 h 606490"/>
              <a:gd name="connsiteX18" fmla="*/ 802432 w 849085"/>
              <a:gd name="connsiteY18" fmla="*/ 9331 h 606490"/>
              <a:gd name="connsiteX19" fmla="*/ 849085 w 849085"/>
              <a:gd name="connsiteY19" fmla="*/ 27992 h 606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49085" h="606490">
                <a:moveTo>
                  <a:pt x="0" y="606490"/>
                </a:moveTo>
                <a:cubicBezTo>
                  <a:pt x="12441" y="587829"/>
                  <a:pt x="25194" y="569372"/>
                  <a:pt x="37322" y="550506"/>
                </a:cubicBezTo>
                <a:cubicBezTo>
                  <a:pt x="53189" y="525824"/>
                  <a:pt x="83975" y="475861"/>
                  <a:pt x="83975" y="475861"/>
                </a:cubicBezTo>
                <a:lnTo>
                  <a:pt x="149289" y="494523"/>
                </a:lnTo>
                <a:cubicBezTo>
                  <a:pt x="158710" y="497349"/>
                  <a:pt x="167950" y="506963"/>
                  <a:pt x="177281" y="503853"/>
                </a:cubicBezTo>
                <a:cubicBezTo>
                  <a:pt x="189799" y="499680"/>
                  <a:pt x="195942" y="485192"/>
                  <a:pt x="205273" y="475861"/>
                </a:cubicBezTo>
                <a:cubicBezTo>
                  <a:pt x="214604" y="450979"/>
                  <a:pt x="224327" y="426242"/>
                  <a:pt x="233265" y="401216"/>
                </a:cubicBezTo>
                <a:cubicBezTo>
                  <a:pt x="239881" y="382692"/>
                  <a:pt x="243129" y="362827"/>
                  <a:pt x="251926" y="345233"/>
                </a:cubicBezTo>
                <a:cubicBezTo>
                  <a:pt x="265259" y="318568"/>
                  <a:pt x="286584" y="295380"/>
                  <a:pt x="317240" y="289249"/>
                </a:cubicBezTo>
                <a:cubicBezTo>
                  <a:pt x="350926" y="282512"/>
                  <a:pt x="385665" y="283028"/>
                  <a:pt x="419877" y="279918"/>
                </a:cubicBezTo>
                <a:cubicBezTo>
                  <a:pt x="422987" y="267477"/>
                  <a:pt x="426426" y="255114"/>
                  <a:pt x="429208" y="242596"/>
                </a:cubicBezTo>
                <a:cubicBezTo>
                  <a:pt x="432648" y="227115"/>
                  <a:pt x="432291" y="210520"/>
                  <a:pt x="438538" y="195943"/>
                </a:cubicBezTo>
                <a:cubicBezTo>
                  <a:pt x="442003" y="187857"/>
                  <a:pt x="450979" y="183502"/>
                  <a:pt x="457200" y="177282"/>
                </a:cubicBezTo>
                <a:cubicBezTo>
                  <a:pt x="462536" y="182618"/>
                  <a:pt x="499600" y="230809"/>
                  <a:pt x="522514" y="223935"/>
                </a:cubicBezTo>
                <a:cubicBezTo>
                  <a:pt x="546532" y="216730"/>
                  <a:pt x="566057" y="199053"/>
                  <a:pt x="587828" y="186612"/>
                </a:cubicBezTo>
                <a:cubicBezTo>
                  <a:pt x="600269" y="171061"/>
                  <a:pt x="615709" y="157494"/>
                  <a:pt x="625151" y="139959"/>
                </a:cubicBezTo>
                <a:cubicBezTo>
                  <a:pt x="643507" y="105869"/>
                  <a:pt x="646031" y="54319"/>
                  <a:pt x="681134" y="27992"/>
                </a:cubicBezTo>
                <a:cubicBezTo>
                  <a:pt x="690058" y="21299"/>
                  <a:pt x="739416" y="5455"/>
                  <a:pt x="755779" y="0"/>
                </a:cubicBezTo>
                <a:cubicBezTo>
                  <a:pt x="771330" y="3110"/>
                  <a:pt x="787047" y="5485"/>
                  <a:pt x="802432" y="9331"/>
                </a:cubicBezTo>
                <a:cubicBezTo>
                  <a:pt x="825496" y="15097"/>
                  <a:pt x="829777" y="18337"/>
                  <a:pt x="849085" y="27992"/>
                </a:cubicBezTo>
              </a:path>
            </a:pathLst>
          </a:cu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Freihandform: Form 32">
            <a:extLst>
              <a:ext uri="{FF2B5EF4-FFF2-40B4-BE49-F238E27FC236}">
                <a16:creationId xmlns:a16="http://schemas.microsoft.com/office/drawing/2014/main" id="{05978073-3344-8A93-3AC4-2D3303E856D0}"/>
              </a:ext>
            </a:extLst>
          </p:cNvPr>
          <p:cNvSpPr/>
          <p:nvPr/>
        </p:nvSpPr>
        <p:spPr>
          <a:xfrm>
            <a:off x="5551714" y="5364490"/>
            <a:ext cx="961053" cy="66815"/>
          </a:xfrm>
          <a:custGeom>
            <a:avLst/>
            <a:gdLst>
              <a:gd name="connsiteX0" fmla="*/ 0 w 961053"/>
              <a:gd name="connsiteY0" fmla="*/ 46653 h 66815"/>
              <a:gd name="connsiteX1" fmla="*/ 46653 w 961053"/>
              <a:gd name="connsiteY1" fmla="*/ 27991 h 66815"/>
              <a:gd name="connsiteX2" fmla="*/ 83976 w 961053"/>
              <a:gd name="connsiteY2" fmla="*/ 9330 h 66815"/>
              <a:gd name="connsiteX3" fmla="*/ 177282 w 961053"/>
              <a:gd name="connsiteY3" fmla="*/ 37322 h 66815"/>
              <a:gd name="connsiteX4" fmla="*/ 214604 w 961053"/>
              <a:gd name="connsiteY4" fmla="*/ 65314 h 66815"/>
              <a:gd name="connsiteX5" fmla="*/ 335902 w 961053"/>
              <a:gd name="connsiteY5" fmla="*/ 55983 h 66815"/>
              <a:gd name="connsiteX6" fmla="*/ 382555 w 961053"/>
              <a:gd name="connsiteY6" fmla="*/ 37322 h 66815"/>
              <a:gd name="connsiteX7" fmla="*/ 410547 w 961053"/>
              <a:gd name="connsiteY7" fmla="*/ 27991 h 66815"/>
              <a:gd name="connsiteX8" fmla="*/ 578498 w 961053"/>
              <a:gd name="connsiteY8" fmla="*/ 46653 h 66815"/>
              <a:gd name="connsiteX9" fmla="*/ 606490 w 961053"/>
              <a:gd name="connsiteY9" fmla="*/ 65314 h 66815"/>
              <a:gd name="connsiteX10" fmla="*/ 681135 w 961053"/>
              <a:gd name="connsiteY10" fmla="*/ 46653 h 66815"/>
              <a:gd name="connsiteX11" fmla="*/ 774441 w 961053"/>
              <a:gd name="connsiteY11" fmla="*/ 0 h 66815"/>
              <a:gd name="connsiteX12" fmla="*/ 914400 w 961053"/>
              <a:gd name="connsiteY12" fmla="*/ 18661 h 66815"/>
              <a:gd name="connsiteX13" fmla="*/ 961053 w 961053"/>
              <a:gd name="connsiteY13" fmla="*/ 27991 h 668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61053" h="66815">
                <a:moveTo>
                  <a:pt x="0" y="46653"/>
                </a:moveTo>
                <a:cubicBezTo>
                  <a:pt x="15551" y="40432"/>
                  <a:pt x="31348" y="34793"/>
                  <a:pt x="46653" y="27991"/>
                </a:cubicBezTo>
                <a:cubicBezTo>
                  <a:pt x="59364" y="22342"/>
                  <a:pt x="70102" y="8339"/>
                  <a:pt x="83976" y="9330"/>
                </a:cubicBezTo>
                <a:cubicBezTo>
                  <a:pt x="116365" y="11644"/>
                  <a:pt x="146180" y="27991"/>
                  <a:pt x="177282" y="37322"/>
                </a:cubicBezTo>
                <a:cubicBezTo>
                  <a:pt x="189723" y="46653"/>
                  <a:pt x="199160" y="63497"/>
                  <a:pt x="214604" y="65314"/>
                </a:cubicBezTo>
                <a:cubicBezTo>
                  <a:pt x="254878" y="70052"/>
                  <a:pt x="295902" y="62650"/>
                  <a:pt x="335902" y="55983"/>
                </a:cubicBezTo>
                <a:cubicBezTo>
                  <a:pt x="352423" y="53229"/>
                  <a:pt x="366873" y="43203"/>
                  <a:pt x="382555" y="37322"/>
                </a:cubicBezTo>
                <a:cubicBezTo>
                  <a:pt x="391764" y="33869"/>
                  <a:pt x="401216" y="31101"/>
                  <a:pt x="410547" y="27991"/>
                </a:cubicBezTo>
                <a:cubicBezTo>
                  <a:pt x="466531" y="34212"/>
                  <a:pt x="523165" y="36113"/>
                  <a:pt x="578498" y="46653"/>
                </a:cubicBezTo>
                <a:cubicBezTo>
                  <a:pt x="589514" y="48751"/>
                  <a:pt x="595276" y="65314"/>
                  <a:pt x="606490" y="65314"/>
                </a:cubicBezTo>
                <a:cubicBezTo>
                  <a:pt x="632137" y="65314"/>
                  <a:pt x="656253" y="52873"/>
                  <a:pt x="681135" y="46653"/>
                </a:cubicBezTo>
                <a:cubicBezTo>
                  <a:pt x="696319" y="37542"/>
                  <a:pt x="753276" y="0"/>
                  <a:pt x="774441" y="0"/>
                </a:cubicBezTo>
                <a:cubicBezTo>
                  <a:pt x="821507" y="0"/>
                  <a:pt x="867910" y="11321"/>
                  <a:pt x="914400" y="18661"/>
                </a:cubicBezTo>
                <a:cubicBezTo>
                  <a:pt x="978269" y="28745"/>
                  <a:pt x="933193" y="27991"/>
                  <a:pt x="961053" y="27991"/>
                </a:cubicBezTo>
              </a:path>
            </a:pathLst>
          </a:custGeom>
          <a:noFill/>
          <a:ln w="254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67332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1"/>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3"/>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3" grpId="0"/>
      <p:bldP spid="10" grpId="0"/>
      <p:bldP spid="5" grpId="0" animBg="1"/>
      <p:bldP spid="17" grpId="0" animBg="1"/>
      <p:bldP spid="7" grpId="0" animBg="1"/>
      <p:bldP spid="18" grpId="0" animBg="1"/>
      <p:bldP spid="11" grpId="0"/>
      <p:bldP spid="19" grpId="0"/>
      <p:bldP spid="20" grpId="0"/>
      <p:bldP spid="21" grpId="0"/>
      <p:bldP spid="32" grpId="0" animBg="1"/>
      <p:bldP spid="3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 name="Stern: 12 Zacken 55">
            <a:extLst>
              <a:ext uri="{FF2B5EF4-FFF2-40B4-BE49-F238E27FC236}">
                <a16:creationId xmlns:a16="http://schemas.microsoft.com/office/drawing/2014/main" id="{A13E35EB-5971-A91B-5FA2-D44B2B876659}"/>
              </a:ext>
            </a:extLst>
          </p:cNvPr>
          <p:cNvSpPr/>
          <p:nvPr/>
        </p:nvSpPr>
        <p:spPr>
          <a:xfrm>
            <a:off x="7423619" y="517243"/>
            <a:ext cx="3424335" cy="853088"/>
          </a:xfrm>
          <a:prstGeom prst="star12">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Flussdiagramm: Verbinder 51">
            <a:extLst>
              <a:ext uri="{FF2B5EF4-FFF2-40B4-BE49-F238E27FC236}">
                <a16:creationId xmlns:a16="http://schemas.microsoft.com/office/drawing/2014/main" id="{5CF59A55-22B5-F516-24EA-42407148FFBC}"/>
              </a:ext>
            </a:extLst>
          </p:cNvPr>
          <p:cNvSpPr/>
          <p:nvPr/>
        </p:nvSpPr>
        <p:spPr>
          <a:xfrm>
            <a:off x="8074089" y="4916504"/>
            <a:ext cx="961223" cy="975528"/>
          </a:xfrm>
          <a:prstGeom prst="flowChartConnector">
            <a:avLst/>
          </a:prstGeom>
          <a:solidFill>
            <a:schemeClr val="bg1"/>
          </a:solid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tangle 9">
            <a:extLst>
              <a:ext uri="{FF2B5EF4-FFF2-40B4-BE49-F238E27FC236}">
                <a16:creationId xmlns:a16="http://schemas.microsoft.com/office/drawing/2014/main" id="{5DD103AA-7536-490B-973F-73CA63A7E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32938" y="-6032938"/>
            <a:ext cx="126124" cy="12192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4" name="Grafik 3" descr="Ein Bild, das Text enthält.&#10;&#10;Automatisch generierte Beschreibung">
            <a:extLst>
              <a:ext uri="{FF2B5EF4-FFF2-40B4-BE49-F238E27FC236}">
                <a16:creationId xmlns:a16="http://schemas.microsoft.com/office/drawing/2014/main" id="{A39858AB-8CD2-4DEA-9569-BE45321EA5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2194" y="6009134"/>
            <a:ext cx="1343212" cy="685896"/>
          </a:xfrm>
          <a:prstGeom prst="rect">
            <a:avLst/>
          </a:prstGeom>
        </p:spPr>
      </p:pic>
      <p:pic>
        <p:nvPicPr>
          <p:cNvPr id="8" name="Inhaltsplatzhalter 4">
            <a:extLst>
              <a:ext uri="{FF2B5EF4-FFF2-40B4-BE49-F238E27FC236}">
                <a16:creationId xmlns:a16="http://schemas.microsoft.com/office/drawing/2014/main" id="{3DDF30C9-ED20-4516-B8F8-8B45457504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92214" y="6452962"/>
            <a:ext cx="3814420" cy="242068"/>
          </a:xfrm>
          <a:prstGeom prst="rect">
            <a:avLst/>
          </a:prstGeom>
        </p:spPr>
      </p:pic>
      <p:sp>
        <p:nvSpPr>
          <p:cNvPr id="15" name="Textfeld 14">
            <a:extLst>
              <a:ext uri="{FF2B5EF4-FFF2-40B4-BE49-F238E27FC236}">
                <a16:creationId xmlns:a16="http://schemas.microsoft.com/office/drawing/2014/main" id="{35FB0C28-EEE8-D091-B744-D3F9662CA5D4}"/>
              </a:ext>
            </a:extLst>
          </p:cNvPr>
          <p:cNvSpPr txBox="1"/>
          <p:nvPr/>
        </p:nvSpPr>
        <p:spPr>
          <a:xfrm>
            <a:off x="566057" y="444137"/>
            <a:ext cx="4310743" cy="461665"/>
          </a:xfrm>
          <a:prstGeom prst="rect">
            <a:avLst/>
          </a:prstGeom>
          <a:noFill/>
        </p:spPr>
        <p:txBody>
          <a:bodyPr wrap="square" rtlCol="0">
            <a:spAutoFit/>
          </a:bodyPr>
          <a:lstStyle/>
          <a:p>
            <a:r>
              <a:rPr lang="de-DE" sz="2400"/>
              <a:t>7. Woher kommen Renditen?</a:t>
            </a:r>
          </a:p>
        </p:txBody>
      </p:sp>
      <p:pic>
        <p:nvPicPr>
          <p:cNvPr id="3" name="Grafik 2" descr="Mann und Frau mit einfarbiger Füllung">
            <a:extLst>
              <a:ext uri="{FF2B5EF4-FFF2-40B4-BE49-F238E27FC236}">
                <a16:creationId xmlns:a16="http://schemas.microsoft.com/office/drawing/2014/main" id="{E14D0849-B9EE-A47E-A2BE-01555655AAC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270931" y="5475024"/>
            <a:ext cx="1440647" cy="1440647"/>
          </a:xfrm>
          <a:prstGeom prst="rect">
            <a:avLst/>
          </a:prstGeom>
        </p:spPr>
      </p:pic>
      <p:sp>
        <p:nvSpPr>
          <p:cNvPr id="5" name="Denkblase: wolkenförmig 4">
            <a:extLst>
              <a:ext uri="{FF2B5EF4-FFF2-40B4-BE49-F238E27FC236}">
                <a16:creationId xmlns:a16="http://schemas.microsoft.com/office/drawing/2014/main" id="{80D4DA02-92C7-5A04-0373-C985980E2667}"/>
              </a:ext>
            </a:extLst>
          </p:cNvPr>
          <p:cNvSpPr/>
          <p:nvPr/>
        </p:nvSpPr>
        <p:spPr>
          <a:xfrm>
            <a:off x="3733040" y="4418470"/>
            <a:ext cx="2112461" cy="1163606"/>
          </a:xfrm>
          <a:prstGeom prst="cloud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extfeld 5">
            <a:extLst>
              <a:ext uri="{FF2B5EF4-FFF2-40B4-BE49-F238E27FC236}">
                <a16:creationId xmlns:a16="http://schemas.microsoft.com/office/drawing/2014/main" id="{87DD9687-3D77-2529-D688-BB236B20DF71}"/>
              </a:ext>
            </a:extLst>
          </p:cNvPr>
          <p:cNvSpPr txBox="1"/>
          <p:nvPr/>
        </p:nvSpPr>
        <p:spPr>
          <a:xfrm>
            <a:off x="4031545" y="4668013"/>
            <a:ext cx="1727602" cy="646331"/>
          </a:xfrm>
          <a:prstGeom prst="rect">
            <a:avLst/>
          </a:prstGeom>
          <a:noFill/>
        </p:spPr>
        <p:txBody>
          <a:bodyPr wrap="square" rtlCol="0">
            <a:spAutoFit/>
          </a:bodyPr>
          <a:lstStyle/>
          <a:p>
            <a:r>
              <a:rPr lang="de-DE"/>
              <a:t>Woher kommen</a:t>
            </a:r>
          </a:p>
          <a:p>
            <a:r>
              <a:rPr lang="de-DE"/>
              <a:t> Renditen?</a:t>
            </a:r>
          </a:p>
        </p:txBody>
      </p:sp>
      <p:sp>
        <p:nvSpPr>
          <p:cNvPr id="7" name="Flussdiagramm: Verbinder 6">
            <a:extLst>
              <a:ext uri="{FF2B5EF4-FFF2-40B4-BE49-F238E27FC236}">
                <a16:creationId xmlns:a16="http://schemas.microsoft.com/office/drawing/2014/main" id="{14121879-718D-2604-045E-3AE952124D21}"/>
              </a:ext>
            </a:extLst>
          </p:cNvPr>
          <p:cNvSpPr/>
          <p:nvPr/>
        </p:nvSpPr>
        <p:spPr>
          <a:xfrm>
            <a:off x="4637935" y="1062546"/>
            <a:ext cx="1632236" cy="1602277"/>
          </a:xfrm>
          <a:prstGeom prst="flowChartConnector">
            <a:avLst/>
          </a:prstGeom>
          <a:solidFill>
            <a:schemeClr val="bg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0" name="Gerader Verbinder 9">
            <a:extLst>
              <a:ext uri="{FF2B5EF4-FFF2-40B4-BE49-F238E27FC236}">
                <a16:creationId xmlns:a16="http://schemas.microsoft.com/office/drawing/2014/main" id="{D9184F6F-E67A-B3FE-9268-5E1008818D10}"/>
              </a:ext>
            </a:extLst>
          </p:cNvPr>
          <p:cNvCxnSpPr/>
          <p:nvPr/>
        </p:nvCxnSpPr>
        <p:spPr>
          <a:xfrm>
            <a:off x="766354" y="2711478"/>
            <a:ext cx="9605555" cy="0"/>
          </a:xfrm>
          <a:prstGeom prst="line">
            <a:avLst/>
          </a:prstGeom>
          <a:ln w="44450"/>
        </p:spPr>
        <p:style>
          <a:lnRef idx="1">
            <a:schemeClr val="accent1"/>
          </a:lnRef>
          <a:fillRef idx="0">
            <a:schemeClr val="accent1"/>
          </a:fillRef>
          <a:effectRef idx="0">
            <a:schemeClr val="accent1"/>
          </a:effectRef>
          <a:fontRef idx="minor">
            <a:schemeClr val="tx1"/>
          </a:fontRef>
        </p:style>
      </p:cxnSp>
      <p:sp>
        <p:nvSpPr>
          <p:cNvPr id="11" name="Gleichschenkliges Dreieck 10">
            <a:extLst>
              <a:ext uri="{FF2B5EF4-FFF2-40B4-BE49-F238E27FC236}">
                <a16:creationId xmlns:a16="http://schemas.microsoft.com/office/drawing/2014/main" id="{F6BBB6B0-4F08-9D06-5CAE-C0372274BAF1}"/>
              </a:ext>
            </a:extLst>
          </p:cNvPr>
          <p:cNvSpPr/>
          <p:nvPr/>
        </p:nvSpPr>
        <p:spPr>
          <a:xfrm>
            <a:off x="4995609" y="2708559"/>
            <a:ext cx="916887" cy="61830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 name="Gerader Verbinder 13">
            <a:extLst>
              <a:ext uri="{FF2B5EF4-FFF2-40B4-BE49-F238E27FC236}">
                <a16:creationId xmlns:a16="http://schemas.microsoft.com/office/drawing/2014/main" id="{B101BC5D-2661-EDC1-9FC6-94717A4ACA97}"/>
              </a:ext>
            </a:extLst>
          </p:cNvPr>
          <p:cNvCxnSpPr>
            <a:cxnSpLocks/>
            <a:stCxn id="7" idx="0"/>
          </p:cNvCxnSpPr>
          <p:nvPr/>
        </p:nvCxnSpPr>
        <p:spPr>
          <a:xfrm>
            <a:off x="5454053" y="1062546"/>
            <a:ext cx="0" cy="73057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6" name="Gerader Verbinder 15">
            <a:extLst>
              <a:ext uri="{FF2B5EF4-FFF2-40B4-BE49-F238E27FC236}">
                <a16:creationId xmlns:a16="http://schemas.microsoft.com/office/drawing/2014/main" id="{D9F06327-29E8-3B48-4B61-B81D34526AD0}"/>
              </a:ext>
            </a:extLst>
          </p:cNvPr>
          <p:cNvCxnSpPr>
            <a:cxnSpLocks/>
          </p:cNvCxnSpPr>
          <p:nvPr/>
        </p:nvCxnSpPr>
        <p:spPr>
          <a:xfrm flipH="1">
            <a:off x="4733730" y="1794573"/>
            <a:ext cx="720322" cy="46865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9" name="Gerader Verbinder 18">
            <a:extLst>
              <a:ext uri="{FF2B5EF4-FFF2-40B4-BE49-F238E27FC236}">
                <a16:creationId xmlns:a16="http://schemas.microsoft.com/office/drawing/2014/main" id="{ED9A1BD9-69FC-4223-CAFA-D7ED3BFFBC10}"/>
              </a:ext>
            </a:extLst>
          </p:cNvPr>
          <p:cNvCxnSpPr>
            <a:cxnSpLocks/>
          </p:cNvCxnSpPr>
          <p:nvPr/>
        </p:nvCxnSpPr>
        <p:spPr>
          <a:xfrm flipH="1" flipV="1">
            <a:off x="5454052" y="1794574"/>
            <a:ext cx="720325" cy="495929"/>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1" name="Textfeld 30">
            <a:extLst>
              <a:ext uri="{FF2B5EF4-FFF2-40B4-BE49-F238E27FC236}">
                <a16:creationId xmlns:a16="http://schemas.microsoft.com/office/drawing/2014/main" id="{27B4D0B9-8B2D-71CD-89F0-C601AFD4ABCD}"/>
              </a:ext>
            </a:extLst>
          </p:cNvPr>
          <p:cNvSpPr txBox="1"/>
          <p:nvPr/>
        </p:nvSpPr>
        <p:spPr>
          <a:xfrm>
            <a:off x="4733729" y="1477139"/>
            <a:ext cx="734005" cy="369332"/>
          </a:xfrm>
          <a:prstGeom prst="rect">
            <a:avLst/>
          </a:prstGeom>
          <a:noFill/>
        </p:spPr>
        <p:txBody>
          <a:bodyPr wrap="square" rtlCol="0">
            <a:spAutoFit/>
          </a:bodyPr>
          <a:lstStyle/>
          <a:p>
            <a:r>
              <a:rPr lang="de-DE"/>
              <a:t>Aktie</a:t>
            </a:r>
          </a:p>
        </p:txBody>
      </p:sp>
      <p:sp>
        <p:nvSpPr>
          <p:cNvPr id="32" name="Textfeld 31">
            <a:extLst>
              <a:ext uri="{FF2B5EF4-FFF2-40B4-BE49-F238E27FC236}">
                <a16:creationId xmlns:a16="http://schemas.microsoft.com/office/drawing/2014/main" id="{D21B5755-9AC1-84D5-2CDA-473FCDB416B8}"/>
              </a:ext>
            </a:extLst>
          </p:cNvPr>
          <p:cNvSpPr txBox="1"/>
          <p:nvPr/>
        </p:nvSpPr>
        <p:spPr>
          <a:xfrm>
            <a:off x="4991255" y="2159612"/>
            <a:ext cx="1035076" cy="369332"/>
          </a:xfrm>
          <a:prstGeom prst="rect">
            <a:avLst/>
          </a:prstGeom>
          <a:noFill/>
        </p:spPr>
        <p:txBody>
          <a:bodyPr wrap="square" rtlCol="0">
            <a:spAutoFit/>
          </a:bodyPr>
          <a:lstStyle/>
          <a:p>
            <a:r>
              <a:rPr lang="de-DE"/>
              <a:t>Anleihe</a:t>
            </a:r>
          </a:p>
        </p:txBody>
      </p:sp>
      <p:sp>
        <p:nvSpPr>
          <p:cNvPr id="33" name="Textfeld 32">
            <a:extLst>
              <a:ext uri="{FF2B5EF4-FFF2-40B4-BE49-F238E27FC236}">
                <a16:creationId xmlns:a16="http://schemas.microsoft.com/office/drawing/2014/main" id="{2FC0FCD0-03B8-C712-A356-FA356D7F6592}"/>
              </a:ext>
            </a:extLst>
          </p:cNvPr>
          <p:cNvSpPr txBox="1"/>
          <p:nvPr/>
        </p:nvSpPr>
        <p:spPr>
          <a:xfrm>
            <a:off x="5521235" y="1485272"/>
            <a:ext cx="1035076" cy="369332"/>
          </a:xfrm>
          <a:prstGeom prst="rect">
            <a:avLst/>
          </a:prstGeom>
          <a:noFill/>
        </p:spPr>
        <p:txBody>
          <a:bodyPr wrap="square" rtlCol="0">
            <a:spAutoFit/>
          </a:bodyPr>
          <a:lstStyle/>
          <a:p>
            <a:r>
              <a:rPr lang="de-DE"/>
              <a:t>Immo.</a:t>
            </a:r>
          </a:p>
        </p:txBody>
      </p:sp>
      <p:sp>
        <p:nvSpPr>
          <p:cNvPr id="34" name="Textfeld 33">
            <a:extLst>
              <a:ext uri="{FF2B5EF4-FFF2-40B4-BE49-F238E27FC236}">
                <a16:creationId xmlns:a16="http://schemas.microsoft.com/office/drawing/2014/main" id="{C22E40B5-0167-96BA-01AC-2836B98E04D6}"/>
              </a:ext>
            </a:extLst>
          </p:cNvPr>
          <p:cNvSpPr txBox="1"/>
          <p:nvPr/>
        </p:nvSpPr>
        <p:spPr>
          <a:xfrm>
            <a:off x="1206135" y="2865120"/>
            <a:ext cx="2690948" cy="1938992"/>
          </a:xfrm>
          <a:prstGeom prst="rect">
            <a:avLst/>
          </a:prstGeom>
          <a:noFill/>
        </p:spPr>
        <p:txBody>
          <a:bodyPr wrap="square" rtlCol="0">
            <a:spAutoFit/>
          </a:bodyPr>
          <a:lstStyle/>
          <a:p>
            <a:r>
              <a:rPr lang="de-DE" sz="2400">
                <a:solidFill>
                  <a:srgbClr val="FF0000"/>
                </a:solidFill>
              </a:rPr>
              <a:t>Prognosen</a:t>
            </a:r>
          </a:p>
          <a:p>
            <a:r>
              <a:rPr lang="de-DE" sz="2400">
                <a:solidFill>
                  <a:srgbClr val="FF0000"/>
                </a:solidFill>
              </a:rPr>
              <a:t>Handel</a:t>
            </a:r>
          </a:p>
          <a:p>
            <a:r>
              <a:rPr lang="de-DE" sz="2400">
                <a:solidFill>
                  <a:srgbClr val="FF0000"/>
                </a:solidFill>
              </a:rPr>
              <a:t>Kosten</a:t>
            </a:r>
          </a:p>
          <a:p>
            <a:r>
              <a:rPr lang="de-DE" sz="2400">
                <a:solidFill>
                  <a:srgbClr val="FF0000"/>
                </a:solidFill>
              </a:rPr>
              <a:t>Diversifikation</a:t>
            </a:r>
          </a:p>
          <a:p>
            <a:endParaRPr lang="de-DE" sz="2400">
              <a:solidFill>
                <a:srgbClr val="FF0000"/>
              </a:solidFill>
            </a:endParaRPr>
          </a:p>
        </p:txBody>
      </p:sp>
      <p:sp>
        <p:nvSpPr>
          <p:cNvPr id="35" name="Textfeld 34">
            <a:extLst>
              <a:ext uri="{FF2B5EF4-FFF2-40B4-BE49-F238E27FC236}">
                <a16:creationId xmlns:a16="http://schemas.microsoft.com/office/drawing/2014/main" id="{B4B17F26-A598-72E5-6030-1BF32B79578E}"/>
              </a:ext>
            </a:extLst>
          </p:cNvPr>
          <p:cNvSpPr txBox="1"/>
          <p:nvPr/>
        </p:nvSpPr>
        <p:spPr>
          <a:xfrm>
            <a:off x="7423619" y="2882272"/>
            <a:ext cx="2690948" cy="1938992"/>
          </a:xfrm>
          <a:prstGeom prst="rect">
            <a:avLst/>
          </a:prstGeom>
          <a:noFill/>
        </p:spPr>
        <p:txBody>
          <a:bodyPr wrap="square" rtlCol="0">
            <a:spAutoFit/>
          </a:bodyPr>
          <a:lstStyle/>
          <a:p>
            <a:r>
              <a:rPr lang="de-DE" sz="2400">
                <a:solidFill>
                  <a:srgbClr val="92D050"/>
                </a:solidFill>
              </a:rPr>
              <a:t>Keine Prognosen</a:t>
            </a:r>
          </a:p>
          <a:p>
            <a:r>
              <a:rPr lang="de-DE" sz="2400">
                <a:solidFill>
                  <a:srgbClr val="92D050"/>
                </a:solidFill>
              </a:rPr>
              <a:t>Handel</a:t>
            </a:r>
          </a:p>
          <a:p>
            <a:r>
              <a:rPr lang="de-DE" sz="2400">
                <a:solidFill>
                  <a:srgbClr val="92D050"/>
                </a:solidFill>
              </a:rPr>
              <a:t>Kosten</a:t>
            </a:r>
          </a:p>
          <a:p>
            <a:r>
              <a:rPr lang="de-DE" sz="2400">
                <a:solidFill>
                  <a:srgbClr val="92D050"/>
                </a:solidFill>
              </a:rPr>
              <a:t>Diversifikation</a:t>
            </a:r>
          </a:p>
          <a:p>
            <a:endParaRPr lang="de-DE" sz="2400">
              <a:solidFill>
                <a:srgbClr val="92D050"/>
              </a:solidFill>
            </a:endParaRPr>
          </a:p>
        </p:txBody>
      </p:sp>
      <p:cxnSp>
        <p:nvCxnSpPr>
          <p:cNvPr id="37" name="Gerade Verbindung mit Pfeil 36">
            <a:extLst>
              <a:ext uri="{FF2B5EF4-FFF2-40B4-BE49-F238E27FC236}">
                <a16:creationId xmlns:a16="http://schemas.microsoft.com/office/drawing/2014/main" id="{2CAF63AD-38C8-5F67-9DDE-F1EB7366E021}"/>
              </a:ext>
            </a:extLst>
          </p:cNvPr>
          <p:cNvCxnSpPr/>
          <p:nvPr/>
        </p:nvCxnSpPr>
        <p:spPr>
          <a:xfrm flipV="1">
            <a:off x="2377444" y="3289542"/>
            <a:ext cx="0" cy="254847"/>
          </a:xfrm>
          <a:prstGeom prst="straightConnector1">
            <a:avLst/>
          </a:prstGeom>
          <a:ln w="38100">
            <a:solidFill>
              <a:srgbClr val="FF0000"/>
            </a:solidFill>
            <a:tailEnd type="triangle"/>
          </a:ln>
        </p:spPr>
        <p:style>
          <a:lnRef idx="3">
            <a:schemeClr val="accent2"/>
          </a:lnRef>
          <a:fillRef idx="0">
            <a:schemeClr val="accent2"/>
          </a:fillRef>
          <a:effectRef idx="2">
            <a:schemeClr val="accent2"/>
          </a:effectRef>
          <a:fontRef idx="minor">
            <a:schemeClr val="tx1"/>
          </a:fontRef>
        </p:style>
      </p:cxnSp>
      <p:cxnSp>
        <p:nvCxnSpPr>
          <p:cNvPr id="38" name="Gerade Verbindung mit Pfeil 37">
            <a:extLst>
              <a:ext uri="{FF2B5EF4-FFF2-40B4-BE49-F238E27FC236}">
                <a16:creationId xmlns:a16="http://schemas.microsoft.com/office/drawing/2014/main" id="{B6BEC973-FF56-8AA5-500F-3A98B82C3864}"/>
              </a:ext>
            </a:extLst>
          </p:cNvPr>
          <p:cNvCxnSpPr/>
          <p:nvPr/>
        </p:nvCxnSpPr>
        <p:spPr>
          <a:xfrm flipV="1">
            <a:off x="2267260" y="3667102"/>
            <a:ext cx="0" cy="254847"/>
          </a:xfrm>
          <a:prstGeom prst="straightConnector1">
            <a:avLst/>
          </a:prstGeom>
          <a:ln w="38100">
            <a:solidFill>
              <a:srgbClr val="FF0000"/>
            </a:solidFill>
            <a:tailEnd type="triangle"/>
          </a:ln>
        </p:spPr>
        <p:style>
          <a:lnRef idx="3">
            <a:schemeClr val="accent2"/>
          </a:lnRef>
          <a:fillRef idx="0">
            <a:schemeClr val="accent2"/>
          </a:fillRef>
          <a:effectRef idx="2">
            <a:schemeClr val="accent2"/>
          </a:effectRef>
          <a:fontRef idx="minor">
            <a:schemeClr val="tx1"/>
          </a:fontRef>
        </p:style>
      </p:cxnSp>
      <p:cxnSp>
        <p:nvCxnSpPr>
          <p:cNvPr id="39" name="Gerade Verbindung mit Pfeil 38">
            <a:extLst>
              <a:ext uri="{FF2B5EF4-FFF2-40B4-BE49-F238E27FC236}">
                <a16:creationId xmlns:a16="http://schemas.microsoft.com/office/drawing/2014/main" id="{BB3137BA-0546-78DB-7F6A-18ECC0CABA1F}"/>
              </a:ext>
            </a:extLst>
          </p:cNvPr>
          <p:cNvCxnSpPr>
            <a:cxnSpLocks/>
          </p:cNvCxnSpPr>
          <p:nvPr/>
        </p:nvCxnSpPr>
        <p:spPr>
          <a:xfrm>
            <a:off x="3186199" y="3990267"/>
            <a:ext cx="0" cy="318855"/>
          </a:xfrm>
          <a:prstGeom prst="straightConnector1">
            <a:avLst/>
          </a:prstGeom>
          <a:ln w="38100">
            <a:solidFill>
              <a:srgbClr val="FF0000"/>
            </a:solidFill>
            <a:tailEnd type="triangle"/>
          </a:ln>
        </p:spPr>
        <p:style>
          <a:lnRef idx="3">
            <a:schemeClr val="accent2"/>
          </a:lnRef>
          <a:fillRef idx="0">
            <a:schemeClr val="accent2"/>
          </a:fillRef>
          <a:effectRef idx="2">
            <a:schemeClr val="accent2"/>
          </a:effectRef>
          <a:fontRef idx="minor">
            <a:schemeClr val="tx1"/>
          </a:fontRef>
        </p:style>
      </p:cxnSp>
      <p:cxnSp>
        <p:nvCxnSpPr>
          <p:cNvPr id="41" name="Gerade Verbindung mit Pfeil 40">
            <a:extLst>
              <a:ext uri="{FF2B5EF4-FFF2-40B4-BE49-F238E27FC236}">
                <a16:creationId xmlns:a16="http://schemas.microsoft.com/office/drawing/2014/main" id="{2E3A0503-CAEC-287D-08AF-D0A6545B4EF4}"/>
              </a:ext>
            </a:extLst>
          </p:cNvPr>
          <p:cNvCxnSpPr>
            <a:cxnSpLocks/>
          </p:cNvCxnSpPr>
          <p:nvPr/>
        </p:nvCxnSpPr>
        <p:spPr>
          <a:xfrm>
            <a:off x="8525695" y="3289542"/>
            <a:ext cx="0" cy="336308"/>
          </a:xfrm>
          <a:prstGeom prst="straightConnector1">
            <a:avLst/>
          </a:prstGeom>
          <a:ln w="38100">
            <a:solidFill>
              <a:srgbClr val="92D050"/>
            </a:solidFill>
            <a:tailEnd type="triangle"/>
          </a:ln>
        </p:spPr>
        <p:style>
          <a:lnRef idx="3">
            <a:schemeClr val="accent2"/>
          </a:lnRef>
          <a:fillRef idx="0">
            <a:schemeClr val="accent2"/>
          </a:fillRef>
          <a:effectRef idx="2">
            <a:schemeClr val="accent2"/>
          </a:effectRef>
          <a:fontRef idx="minor">
            <a:schemeClr val="tx1"/>
          </a:fontRef>
        </p:style>
      </p:cxnSp>
      <p:cxnSp>
        <p:nvCxnSpPr>
          <p:cNvPr id="44" name="Gerade Verbindung mit Pfeil 43">
            <a:extLst>
              <a:ext uri="{FF2B5EF4-FFF2-40B4-BE49-F238E27FC236}">
                <a16:creationId xmlns:a16="http://schemas.microsoft.com/office/drawing/2014/main" id="{7A302053-3561-7CC2-37D3-6CEC69211F91}"/>
              </a:ext>
            </a:extLst>
          </p:cNvPr>
          <p:cNvCxnSpPr>
            <a:cxnSpLocks/>
          </p:cNvCxnSpPr>
          <p:nvPr/>
        </p:nvCxnSpPr>
        <p:spPr>
          <a:xfrm>
            <a:off x="8548262" y="3666462"/>
            <a:ext cx="0" cy="336308"/>
          </a:xfrm>
          <a:prstGeom prst="straightConnector1">
            <a:avLst/>
          </a:prstGeom>
          <a:ln w="38100">
            <a:solidFill>
              <a:srgbClr val="92D050"/>
            </a:solidFill>
            <a:tailEnd type="triangle"/>
          </a:ln>
        </p:spPr>
        <p:style>
          <a:lnRef idx="3">
            <a:schemeClr val="accent2"/>
          </a:lnRef>
          <a:fillRef idx="0">
            <a:schemeClr val="accent2"/>
          </a:fillRef>
          <a:effectRef idx="2">
            <a:schemeClr val="accent2"/>
          </a:effectRef>
          <a:fontRef idx="minor">
            <a:schemeClr val="tx1"/>
          </a:fontRef>
        </p:style>
      </p:cxnSp>
      <p:cxnSp>
        <p:nvCxnSpPr>
          <p:cNvPr id="45" name="Gerade Verbindung mit Pfeil 44">
            <a:extLst>
              <a:ext uri="{FF2B5EF4-FFF2-40B4-BE49-F238E27FC236}">
                <a16:creationId xmlns:a16="http://schemas.microsoft.com/office/drawing/2014/main" id="{527278FC-521F-555A-9406-9EF3E96A50DA}"/>
              </a:ext>
            </a:extLst>
          </p:cNvPr>
          <p:cNvCxnSpPr>
            <a:cxnSpLocks/>
          </p:cNvCxnSpPr>
          <p:nvPr/>
        </p:nvCxnSpPr>
        <p:spPr>
          <a:xfrm flipV="1">
            <a:off x="9390393" y="3985540"/>
            <a:ext cx="0" cy="328307"/>
          </a:xfrm>
          <a:prstGeom prst="straightConnector1">
            <a:avLst/>
          </a:prstGeom>
          <a:ln w="38100">
            <a:solidFill>
              <a:srgbClr val="92D050"/>
            </a:solidFill>
            <a:tailEnd type="triangle"/>
          </a:ln>
        </p:spPr>
        <p:style>
          <a:lnRef idx="3">
            <a:schemeClr val="accent2"/>
          </a:lnRef>
          <a:fillRef idx="0">
            <a:schemeClr val="accent2"/>
          </a:fillRef>
          <a:effectRef idx="2">
            <a:schemeClr val="accent2"/>
          </a:effectRef>
          <a:fontRef idx="minor">
            <a:schemeClr val="tx1"/>
          </a:fontRef>
        </p:style>
      </p:cxnSp>
      <p:pic>
        <p:nvPicPr>
          <p:cNvPr id="49" name="Grafik 48" descr="Häkchen mit einfarbiger Füllung">
            <a:extLst>
              <a:ext uri="{FF2B5EF4-FFF2-40B4-BE49-F238E27FC236}">
                <a16:creationId xmlns:a16="http://schemas.microsoft.com/office/drawing/2014/main" id="{657AA0C9-5AE0-14FE-D568-556F9C7E734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0801843">
            <a:off x="566056" y="5120642"/>
            <a:ext cx="744565" cy="744565"/>
          </a:xfrm>
          <a:prstGeom prst="rect">
            <a:avLst/>
          </a:prstGeom>
        </p:spPr>
      </p:pic>
      <p:sp>
        <p:nvSpPr>
          <p:cNvPr id="50" name="Textfeld 49">
            <a:extLst>
              <a:ext uri="{FF2B5EF4-FFF2-40B4-BE49-F238E27FC236}">
                <a16:creationId xmlns:a16="http://schemas.microsoft.com/office/drawing/2014/main" id="{B8E893AE-A845-2153-A05B-4B0E9A8A1161}"/>
              </a:ext>
            </a:extLst>
          </p:cNvPr>
          <p:cNvSpPr txBox="1"/>
          <p:nvPr/>
        </p:nvSpPr>
        <p:spPr>
          <a:xfrm>
            <a:off x="1303301" y="4841798"/>
            <a:ext cx="2779128" cy="1323439"/>
          </a:xfrm>
          <a:prstGeom prst="rect">
            <a:avLst/>
          </a:prstGeom>
          <a:noFill/>
        </p:spPr>
        <p:txBody>
          <a:bodyPr wrap="square" rtlCol="0">
            <a:spAutoFit/>
          </a:bodyPr>
          <a:lstStyle/>
          <a:p>
            <a:r>
              <a:rPr lang="de-DE"/>
              <a:t>oder</a:t>
            </a:r>
            <a:r>
              <a:rPr lang="de-DE" sz="8000"/>
              <a:t> X</a:t>
            </a:r>
          </a:p>
        </p:txBody>
      </p:sp>
      <p:pic>
        <p:nvPicPr>
          <p:cNvPr id="51" name="Grafik 50" descr="Häkchen mit einfarbiger Füllung">
            <a:extLst>
              <a:ext uri="{FF2B5EF4-FFF2-40B4-BE49-F238E27FC236}">
                <a16:creationId xmlns:a16="http://schemas.microsoft.com/office/drawing/2014/main" id="{9921ED09-FBD8-6EC4-0994-04F865EE799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0801843">
            <a:off x="8206198" y="5075945"/>
            <a:ext cx="744565" cy="744565"/>
          </a:xfrm>
          <a:prstGeom prst="rect">
            <a:avLst/>
          </a:prstGeom>
        </p:spPr>
      </p:pic>
      <p:sp>
        <p:nvSpPr>
          <p:cNvPr id="53" name="Textfeld 52">
            <a:extLst>
              <a:ext uri="{FF2B5EF4-FFF2-40B4-BE49-F238E27FC236}">
                <a16:creationId xmlns:a16="http://schemas.microsoft.com/office/drawing/2014/main" id="{410F2698-7C1B-DB93-AB34-95B9FE92375D}"/>
              </a:ext>
            </a:extLst>
          </p:cNvPr>
          <p:cNvSpPr txBox="1"/>
          <p:nvPr/>
        </p:nvSpPr>
        <p:spPr>
          <a:xfrm>
            <a:off x="1100194" y="1776881"/>
            <a:ext cx="2612571" cy="584775"/>
          </a:xfrm>
          <a:prstGeom prst="rect">
            <a:avLst/>
          </a:prstGeom>
          <a:noFill/>
        </p:spPr>
        <p:txBody>
          <a:bodyPr wrap="square" rtlCol="0">
            <a:spAutoFit/>
          </a:bodyPr>
          <a:lstStyle/>
          <a:p>
            <a:r>
              <a:rPr lang="de-DE" sz="3200">
                <a:solidFill>
                  <a:srgbClr val="FF0000"/>
                </a:solidFill>
              </a:rPr>
              <a:t>SPEKULIEREN</a:t>
            </a:r>
          </a:p>
        </p:txBody>
      </p:sp>
      <p:sp>
        <p:nvSpPr>
          <p:cNvPr id="54" name="Textfeld 53">
            <a:extLst>
              <a:ext uri="{FF2B5EF4-FFF2-40B4-BE49-F238E27FC236}">
                <a16:creationId xmlns:a16="http://schemas.microsoft.com/office/drawing/2014/main" id="{85F8B867-12F0-15AD-B4FF-CB75F22C3C15}"/>
              </a:ext>
            </a:extLst>
          </p:cNvPr>
          <p:cNvSpPr txBox="1"/>
          <p:nvPr/>
        </p:nvSpPr>
        <p:spPr>
          <a:xfrm>
            <a:off x="7393138" y="1761451"/>
            <a:ext cx="2612571" cy="584775"/>
          </a:xfrm>
          <a:prstGeom prst="rect">
            <a:avLst/>
          </a:prstGeom>
          <a:noFill/>
        </p:spPr>
        <p:txBody>
          <a:bodyPr wrap="square" rtlCol="0">
            <a:spAutoFit/>
          </a:bodyPr>
          <a:lstStyle/>
          <a:p>
            <a:r>
              <a:rPr lang="de-DE" sz="3200">
                <a:solidFill>
                  <a:srgbClr val="92D050"/>
                </a:solidFill>
              </a:rPr>
              <a:t>INVESTIEREN</a:t>
            </a:r>
          </a:p>
        </p:txBody>
      </p:sp>
      <p:sp>
        <p:nvSpPr>
          <p:cNvPr id="55" name="Textfeld 54">
            <a:extLst>
              <a:ext uri="{FF2B5EF4-FFF2-40B4-BE49-F238E27FC236}">
                <a16:creationId xmlns:a16="http://schemas.microsoft.com/office/drawing/2014/main" id="{A717F8B1-AC5E-6474-1854-F9E95738AFDB}"/>
              </a:ext>
            </a:extLst>
          </p:cNvPr>
          <p:cNvSpPr txBox="1"/>
          <p:nvPr/>
        </p:nvSpPr>
        <p:spPr>
          <a:xfrm>
            <a:off x="7936080" y="750703"/>
            <a:ext cx="3219061" cy="369332"/>
          </a:xfrm>
          <a:prstGeom prst="rect">
            <a:avLst/>
          </a:prstGeom>
          <a:noFill/>
        </p:spPr>
        <p:txBody>
          <a:bodyPr wrap="square" rtlCol="0">
            <a:spAutoFit/>
          </a:bodyPr>
          <a:lstStyle/>
          <a:p>
            <a:r>
              <a:rPr lang="de-DE"/>
              <a:t>DEIN UNTERNEHMEN!!!</a:t>
            </a:r>
          </a:p>
        </p:txBody>
      </p:sp>
      <p:sp>
        <p:nvSpPr>
          <p:cNvPr id="57" name="Denkblase: wolkenförmig 56">
            <a:extLst>
              <a:ext uri="{FF2B5EF4-FFF2-40B4-BE49-F238E27FC236}">
                <a16:creationId xmlns:a16="http://schemas.microsoft.com/office/drawing/2014/main" id="{5E67D106-765D-58B1-D2C6-248ED870394C}"/>
              </a:ext>
            </a:extLst>
          </p:cNvPr>
          <p:cNvSpPr/>
          <p:nvPr/>
        </p:nvSpPr>
        <p:spPr>
          <a:xfrm>
            <a:off x="5367757" y="3426429"/>
            <a:ext cx="2112461" cy="1163606"/>
          </a:xfrm>
          <a:prstGeom prst="cloud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Textfeld 57">
            <a:extLst>
              <a:ext uri="{FF2B5EF4-FFF2-40B4-BE49-F238E27FC236}">
                <a16:creationId xmlns:a16="http://schemas.microsoft.com/office/drawing/2014/main" id="{5D154AE2-927D-37A8-896C-B08865467BFA}"/>
              </a:ext>
            </a:extLst>
          </p:cNvPr>
          <p:cNvSpPr txBox="1"/>
          <p:nvPr/>
        </p:nvSpPr>
        <p:spPr>
          <a:xfrm>
            <a:off x="5545498" y="3667102"/>
            <a:ext cx="1955134" cy="646331"/>
          </a:xfrm>
          <a:prstGeom prst="rect">
            <a:avLst/>
          </a:prstGeom>
          <a:noFill/>
        </p:spPr>
        <p:txBody>
          <a:bodyPr wrap="square" rtlCol="0">
            <a:spAutoFit/>
          </a:bodyPr>
          <a:lstStyle/>
          <a:p>
            <a:r>
              <a:rPr lang="de-DE"/>
              <a:t>Wie kann ich daran teilhaben?</a:t>
            </a:r>
          </a:p>
        </p:txBody>
      </p:sp>
    </p:spTree>
    <p:extLst>
      <p:ext uri="{BB962C8B-B14F-4D97-AF65-F5344CB8AC3E}">
        <p14:creationId xmlns:p14="http://schemas.microsoft.com/office/powerpoint/2010/main" val="2344076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4">
                                            <p:txEl>
                                              <p:pRg st="0" end="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4">
                                            <p:txEl>
                                              <p:pRg st="1" end="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4">
                                            <p:txEl>
                                              <p:pRg st="2" end="2"/>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4">
                                            <p:txEl>
                                              <p:pRg st="3" end="3"/>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9"/>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35">
                                            <p:txEl>
                                              <p:pRg st="0" end="0"/>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35">
                                            <p:txEl>
                                              <p:pRg st="1" end="1"/>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41"/>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35">
                                            <p:txEl>
                                              <p:pRg st="2" end="2"/>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44"/>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35">
                                            <p:txEl>
                                              <p:pRg st="3" end="3"/>
                                            </p:tx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45"/>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49"/>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50"/>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nodeType="clickEffect">
                                  <p:stCondLst>
                                    <p:cond delay="0"/>
                                  </p:stCondLst>
                                  <p:childTnLst>
                                    <p:set>
                                      <p:cBhvr>
                                        <p:cTn id="112" dur="1" fill="hold">
                                          <p:stCondLst>
                                            <p:cond delay="0"/>
                                          </p:stCondLst>
                                        </p:cTn>
                                        <p:tgtEl>
                                          <p:spTgt spid="51"/>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52"/>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53"/>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54"/>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55"/>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52" grpId="0" animBg="1"/>
      <p:bldP spid="5" grpId="0" animBg="1"/>
      <p:bldP spid="6" grpId="0"/>
      <p:bldP spid="7" grpId="0" animBg="1"/>
      <p:bldP spid="11" grpId="0" animBg="1"/>
      <p:bldP spid="31" grpId="0"/>
      <p:bldP spid="32" grpId="0"/>
      <p:bldP spid="33" grpId="0"/>
      <p:bldP spid="50" grpId="0"/>
      <p:bldP spid="53" grpId="0"/>
      <p:bldP spid="54" grpId="0"/>
      <p:bldP spid="55" grpId="0"/>
      <p:bldP spid="57" grpId="0" animBg="1"/>
      <p:bldP spid="58"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9">
            <a:extLst>
              <a:ext uri="{FF2B5EF4-FFF2-40B4-BE49-F238E27FC236}">
                <a16:creationId xmlns:a16="http://schemas.microsoft.com/office/drawing/2014/main" id="{5DD103AA-7536-490B-973F-73CA63A7E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32938" y="-6032938"/>
            <a:ext cx="126124" cy="12192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4" name="Grafik 3" descr="Ein Bild, das Text enthält.&#10;&#10;Automatisch generierte Beschreibung">
            <a:extLst>
              <a:ext uri="{FF2B5EF4-FFF2-40B4-BE49-F238E27FC236}">
                <a16:creationId xmlns:a16="http://schemas.microsoft.com/office/drawing/2014/main" id="{A39858AB-8CD2-4DEA-9569-BE45321EA5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2194" y="6009134"/>
            <a:ext cx="1343212" cy="685896"/>
          </a:xfrm>
          <a:prstGeom prst="rect">
            <a:avLst/>
          </a:prstGeom>
        </p:spPr>
      </p:pic>
      <p:pic>
        <p:nvPicPr>
          <p:cNvPr id="8" name="Inhaltsplatzhalter 4">
            <a:extLst>
              <a:ext uri="{FF2B5EF4-FFF2-40B4-BE49-F238E27FC236}">
                <a16:creationId xmlns:a16="http://schemas.microsoft.com/office/drawing/2014/main" id="{3DDF30C9-ED20-4516-B8F8-8B45457504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92214" y="6452962"/>
            <a:ext cx="3814420" cy="242068"/>
          </a:xfrm>
          <a:prstGeom prst="rect">
            <a:avLst/>
          </a:prstGeom>
        </p:spPr>
      </p:pic>
      <p:sp>
        <p:nvSpPr>
          <p:cNvPr id="13" name="Textfeld 12">
            <a:extLst>
              <a:ext uri="{FF2B5EF4-FFF2-40B4-BE49-F238E27FC236}">
                <a16:creationId xmlns:a16="http://schemas.microsoft.com/office/drawing/2014/main" id="{3770B61A-4F21-4809-8B59-BEAD1FF820B6}"/>
              </a:ext>
            </a:extLst>
          </p:cNvPr>
          <p:cNvSpPr txBox="1"/>
          <p:nvPr/>
        </p:nvSpPr>
        <p:spPr>
          <a:xfrm>
            <a:off x="548402" y="692359"/>
            <a:ext cx="11095196" cy="523220"/>
          </a:xfrm>
          <a:prstGeom prst="rect">
            <a:avLst/>
          </a:prstGeom>
          <a:noFill/>
        </p:spPr>
        <p:txBody>
          <a:bodyPr wrap="square" rtlCol="0">
            <a:spAutoFit/>
          </a:bodyPr>
          <a:lstStyle/>
          <a:p>
            <a:r>
              <a:rPr lang="de-DE" sz="2800"/>
              <a:t>Q&amp;As</a:t>
            </a:r>
          </a:p>
        </p:txBody>
      </p:sp>
    </p:spTree>
    <p:extLst>
      <p:ext uri="{BB962C8B-B14F-4D97-AF65-F5344CB8AC3E}">
        <p14:creationId xmlns:p14="http://schemas.microsoft.com/office/powerpoint/2010/main" val="3662183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9">
            <a:extLst>
              <a:ext uri="{FF2B5EF4-FFF2-40B4-BE49-F238E27FC236}">
                <a16:creationId xmlns:a16="http://schemas.microsoft.com/office/drawing/2014/main" id="{5DD103AA-7536-490B-973F-73CA63A7E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32938" y="-6032938"/>
            <a:ext cx="126124" cy="12192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4" name="Grafik 3" descr="Ein Bild, das Text enthält.&#10;&#10;Automatisch generierte Beschreibung">
            <a:extLst>
              <a:ext uri="{FF2B5EF4-FFF2-40B4-BE49-F238E27FC236}">
                <a16:creationId xmlns:a16="http://schemas.microsoft.com/office/drawing/2014/main" id="{A39858AB-8CD2-4DEA-9569-BE45321EA5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2194" y="6009134"/>
            <a:ext cx="1343212" cy="685896"/>
          </a:xfrm>
          <a:prstGeom prst="rect">
            <a:avLst/>
          </a:prstGeom>
        </p:spPr>
      </p:pic>
      <p:pic>
        <p:nvPicPr>
          <p:cNvPr id="8" name="Inhaltsplatzhalter 4">
            <a:extLst>
              <a:ext uri="{FF2B5EF4-FFF2-40B4-BE49-F238E27FC236}">
                <a16:creationId xmlns:a16="http://schemas.microsoft.com/office/drawing/2014/main" id="{3DDF30C9-ED20-4516-B8F8-8B45457504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92214" y="6452962"/>
            <a:ext cx="3814420" cy="242068"/>
          </a:xfrm>
          <a:prstGeom prst="rect">
            <a:avLst/>
          </a:prstGeom>
        </p:spPr>
      </p:pic>
      <p:sp>
        <p:nvSpPr>
          <p:cNvPr id="2" name="Textfeld 1">
            <a:extLst>
              <a:ext uri="{FF2B5EF4-FFF2-40B4-BE49-F238E27FC236}">
                <a16:creationId xmlns:a16="http://schemas.microsoft.com/office/drawing/2014/main" id="{97416CF6-3733-FB7E-E28A-F54D9527F3BC}"/>
              </a:ext>
            </a:extLst>
          </p:cNvPr>
          <p:cNvSpPr txBox="1"/>
          <p:nvPr/>
        </p:nvSpPr>
        <p:spPr>
          <a:xfrm>
            <a:off x="757646" y="470263"/>
            <a:ext cx="10485120" cy="1200329"/>
          </a:xfrm>
          <a:prstGeom prst="rect">
            <a:avLst/>
          </a:prstGeom>
          <a:noFill/>
        </p:spPr>
        <p:txBody>
          <a:bodyPr wrap="square" rtlCol="0">
            <a:spAutoFit/>
          </a:bodyPr>
          <a:lstStyle/>
          <a:p>
            <a:r>
              <a:rPr lang="de-DE" sz="2400"/>
              <a:t>Das 4S Modell – Leitfaden für effektive Kundenkommunikation nach Dimensional</a:t>
            </a:r>
          </a:p>
          <a:p>
            <a:endParaRPr lang="de-DE" sz="2400"/>
          </a:p>
          <a:p>
            <a:r>
              <a:rPr lang="de-DE" sz="2400"/>
              <a:t>„Erwecke Inhalte zum Leben“</a:t>
            </a:r>
          </a:p>
        </p:txBody>
      </p:sp>
      <p:sp>
        <p:nvSpPr>
          <p:cNvPr id="9" name="Flussdiagramm: Zusammenführung 8">
            <a:extLst>
              <a:ext uri="{FF2B5EF4-FFF2-40B4-BE49-F238E27FC236}">
                <a16:creationId xmlns:a16="http://schemas.microsoft.com/office/drawing/2014/main" id="{A9D2D62E-E260-A181-0C71-9F0CE377DB18}"/>
              </a:ext>
            </a:extLst>
          </p:cNvPr>
          <p:cNvSpPr/>
          <p:nvPr/>
        </p:nvSpPr>
        <p:spPr>
          <a:xfrm rot="2719859">
            <a:off x="3498923" y="1671680"/>
            <a:ext cx="4064763" cy="4041530"/>
          </a:xfrm>
          <a:prstGeom prst="flowChartSummingJunc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Textfeld 10">
            <a:extLst>
              <a:ext uri="{FF2B5EF4-FFF2-40B4-BE49-F238E27FC236}">
                <a16:creationId xmlns:a16="http://schemas.microsoft.com/office/drawing/2014/main" id="{3AC8435C-373C-68BB-5352-D11430C124B6}"/>
              </a:ext>
            </a:extLst>
          </p:cNvPr>
          <p:cNvSpPr txBox="1"/>
          <p:nvPr/>
        </p:nvSpPr>
        <p:spPr>
          <a:xfrm>
            <a:off x="5770054" y="2754933"/>
            <a:ext cx="1741714" cy="461665"/>
          </a:xfrm>
          <a:prstGeom prst="rect">
            <a:avLst/>
          </a:prstGeom>
          <a:noFill/>
        </p:spPr>
        <p:txBody>
          <a:bodyPr wrap="square" rtlCol="0">
            <a:spAutoFit/>
          </a:bodyPr>
          <a:lstStyle/>
          <a:p>
            <a:r>
              <a:rPr lang="de-DE" sz="2400"/>
              <a:t>Skripte</a:t>
            </a:r>
          </a:p>
        </p:txBody>
      </p:sp>
      <p:sp>
        <p:nvSpPr>
          <p:cNvPr id="13" name="Textfeld 12">
            <a:extLst>
              <a:ext uri="{FF2B5EF4-FFF2-40B4-BE49-F238E27FC236}">
                <a16:creationId xmlns:a16="http://schemas.microsoft.com/office/drawing/2014/main" id="{6C914DB8-5356-73BB-BEEE-988AFD67D38E}"/>
              </a:ext>
            </a:extLst>
          </p:cNvPr>
          <p:cNvSpPr txBox="1"/>
          <p:nvPr/>
        </p:nvSpPr>
        <p:spPr>
          <a:xfrm>
            <a:off x="5775034" y="4377257"/>
            <a:ext cx="1423852" cy="461665"/>
          </a:xfrm>
          <a:prstGeom prst="rect">
            <a:avLst/>
          </a:prstGeom>
          <a:noFill/>
        </p:spPr>
        <p:txBody>
          <a:bodyPr wrap="square" rtlCol="0">
            <a:spAutoFit/>
          </a:bodyPr>
          <a:lstStyle/>
          <a:p>
            <a:r>
              <a:rPr lang="de-DE" sz="2400"/>
              <a:t>Stories</a:t>
            </a:r>
          </a:p>
        </p:txBody>
      </p:sp>
      <p:sp>
        <p:nvSpPr>
          <p:cNvPr id="14" name="Textfeld 13">
            <a:extLst>
              <a:ext uri="{FF2B5EF4-FFF2-40B4-BE49-F238E27FC236}">
                <a16:creationId xmlns:a16="http://schemas.microsoft.com/office/drawing/2014/main" id="{C6275F52-F57B-6277-F899-62F5FC376FCB}"/>
              </a:ext>
            </a:extLst>
          </p:cNvPr>
          <p:cNvSpPr txBox="1"/>
          <p:nvPr/>
        </p:nvSpPr>
        <p:spPr>
          <a:xfrm>
            <a:off x="4110444" y="4408811"/>
            <a:ext cx="2238104" cy="461665"/>
          </a:xfrm>
          <a:prstGeom prst="rect">
            <a:avLst/>
          </a:prstGeom>
          <a:noFill/>
        </p:spPr>
        <p:txBody>
          <a:bodyPr wrap="square" rtlCol="0">
            <a:spAutoFit/>
          </a:bodyPr>
          <a:lstStyle/>
          <a:p>
            <a:r>
              <a:rPr lang="de-DE" sz="2400"/>
              <a:t>Skizzen</a:t>
            </a:r>
          </a:p>
        </p:txBody>
      </p:sp>
      <p:sp>
        <p:nvSpPr>
          <p:cNvPr id="15" name="Textfeld 14">
            <a:extLst>
              <a:ext uri="{FF2B5EF4-FFF2-40B4-BE49-F238E27FC236}">
                <a16:creationId xmlns:a16="http://schemas.microsoft.com/office/drawing/2014/main" id="{A01ADFED-DA28-E5BA-8E4E-5193623595AB}"/>
              </a:ext>
            </a:extLst>
          </p:cNvPr>
          <p:cNvSpPr txBox="1"/>
          <p:nvPr/>
        </p:nvSpPr>
        <p:spPr>
          <a:xfrm>
            <a:off x="3914033" y="2652130"/>
            <a:ext cx="1642035" cy="830997"/>
          </a:xfrm>
          <a:prstGeom prst="rect">
            <a:avLst/>
          </a:prstGeom>
          <a:noFill/>
        </p:spPr>
        <p:txBody>
          <a:bodyPr wrap="square" rtlCol="0">
            <a:spAutoFit/>
          </a:bodyPr>
          <a:lstStyle/>
          <a:p>
            <a:r>
              <a:rPr lang="de-DE" sz="2400"/>
              <a:t>Sonstige </a:t>
            </a:r>
          </a:p>
          <a:p>
            <a:r>
              <a:rPr lang="de-DE" sz="2400"/>
              <a:t>Unterlagen</a:t>
            </a:r>
          </a:p>
        </p:txBody>
      </p:sp>
    </p:spTree>
    <p:extLst>
      <p:ext uri="{BB962C8B-B14F-4D97-AF65-F5344CB8AC3E}">
        <p14:creationId xmlns:p14="http://schemas.microsoft.com/office/powerpoint/2010/main" val="2283070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p:bldP spid="13" grpId="0"/>
      <p:bldP spid="14"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lussdiagramm: Verbinder 8">
            <a:extLst>
              <a:ext uri="{FF2B5EF4-FFF2-40B4-BE49-F238E27FC236}">
                <a16:creationId xmlns:a16="http://schemas.microsoft.com/office/drawing/2014/main" id="{CC6FD0A4-33AE-3AC2-40B6-58B957C1B19F}"/>
              </a:ext>
            </a:extLst>
          </p:cNvPr>
          <p:cNvSpPr/>
          <p:nvPr/>
        </p:nvSpPr>
        <p:spPr>
          <a:xfrm>
            <a:off x="836022" y="862147"/>
            <a:ext cx="1375954" cy="132370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tangle 9">
            <a:extLst>
              <a:ext uri="{FF2B5EF4-FFF2-40B4-BE49-F238E27FC236}">
                <a16:creationId xmlns:a16="http://schemas.microsoft.com/office/drawing/2014/main" id="{5DD103AA-7536-490B-973F-73CA63A7E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32938" y="-6032938"/>
            <a:ext cx="126124" cy="12192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4" name="Grafik 3" descr="Ein Bild, das Text enthält.&#10;&#10;Automatisch generierte Beschreibung">
            <a:extLst>
              <a:ext uri="{FF2B5EF4-FFF2-40B4-BE49-F238E27FC236}">
                <a16:creationId xmlns:a16="http://schemas.microsoft.com/office/drawing/2014/main" id="{A39858AB-8CD2-4DEA-9569-BE45321EA5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2194" y="6009134"/>
            <a:ext cx="1343212" cy="685896"/>
          </a:xfrm>
          <a:prstGeom prst="rect">
            <a:avLst/>
          </a:prstGeom>
        </p:spPr>
      </p:pic>
      <p:pic>
        <p:nvPicPr>
          <p:cNvPr id="8" name="Inhaltsplatzhalter 4">
            <a:extLst>
              <a:ext uri="{FF2B5EF4-FFF2-40B4-BE49-F238E27FC236}">
                <a16:creationId xmlns:a16="http://schemas.microsoft.com/office/drawing/2014/main" id="{3DDF30C9-ED20-4516-B8F8-8B45457504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92214" y="6452962"/>
            <a:ext cx="3814420" cy="242068"/>
          </a:xfrm>
          <a:prstGeom prst="rect">
            <a:avLst/>
          </a:prstGeom>
        </p:spPr>
      </p:pic>
      <p:sp>
        <p:nvSpPr>
          <p:cNvPr id="7" name="Teilkreis 6">
            <a:extLst>
              <a:ext uri="{FF2B5EF4-FFF2-40B4-BE49-F238E27FC236}">
                <a16:creationId xmlns:a16="http://schemas.microsoft.com/office/drawing/2014/main" id="{495181FA-8EAD-362F-E4E8-41C208FB0140}"/>
              </a:ext>
            </a:extLst>
          </p:cNvPr>
          <p:cNvSpPr/>
          <p:nvPr/>
        </p:nvSpPr>
        <p:spPr>
          <a:xfrm>
            <a:off x="836022" y="862148"/>
            <a:ext cx="1375954" cy="1323703"/>
          </a:xfrm>
          <a:prstGeom prst="pi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10" name="Textfeld 9">
            <a:extLst>
              <a:ext uri="{FF2B5EF4-FFF2-40B4-BE49-F238E27FC236}">
                <a16:creationId xmlns:a16="http://schemas.microsoft.com/office/drawing/2014/main" id="{E9A32FF9-C30A-C78C-0408-E3C8A326FDB5}"/>
              </a:ext>
            </a:extLst>
          </p:cNvPr>
          <p:cNvSpPr txBox="1"/>
          <p:nvPr/>
        </p:nvSpPr>
        <p:spPr>
          <a:xfrm>
            <a:off x="2142308" y="888270"/>
            <a:ext cx="1297578" cy="461665"/>
          </a:xfrm>
          <a:prstGeom prst="rect">
            <a:avLst/>
          </a:prstGeom>
          <a:noFill/>
        </p:spPr>
        <p:txBody>
          <a:bodyPr wrap="square" rtlCol="0">
            <a:spAutoFit/>
          </a:bodyPr>
          <a:lstStyle/>
          <a:p>
            <a:r>
              <a:rPr lang="de-DE" sz="2400"/>
              <a:t>Skripte</a:t>
            </a:r>
          </a:p>
        </p:txBody>
      </p:sp>
      <p:sp>
        <p:nvSpPr>
          <p:cNvPr id="11" name="Textfeld 10">
            <a:extLst>
              <a:ext uri="{FF2B5EF4-FFF2-40B4-BE49-F238E27FC236}">
                <a16:creationId xmlns:a16="http://schemas.microsoft.com/office/drawing/2014/main" id="{D61E755C-B7E4-2259-3C3F-B1D2B40798AB}"/>
              </a:ext>
            </a:extLst>
          </p:cNvPr>
          <p:cNvSpPr txBox="1"/>
          <p:nvPr/>
        </p:nvSpPr>
        <p:spPr>
          <a:xfrm>
            <a:off x="4214948" y="609595"/>
            <a:ext cx="7567748" cy="5262979"/>
          </a:xfrm>
          <a:prstGeom prst="rect">
            <a:avLst/>
          </a:prstGeom>
          <a:noFill/>
        </p:spPr>
        <p:txBody>
          <a:bodyPr wrap="square" rtlCol="0">
            <a:spAutoFit/>
          </a:bodyPr>
          <a:lstStyle/>
          <a:p>
            <a:endParaRPr lang="de-DE" sz="2400"/>
          </a:p>
          <a:p>
            <a:pPr marL="342900" indent="-342900">
              <a:buFont typeface="Arial" panose="020B0604020202020204" pitchFamily="34" charset="0"/>
              <a:buChar char="•"/>
            </a:pPr>
            <a:r>
              <a:rPr lang="de-DE" sz="2400"/>
              <a:t>Vorbereitung ist alles!!</a:t>
            </a:r>
          </a:p>
          <a:p>
            <a:endParaRPr lang="de-DE" sz="2400"/>
          </a:p>
          <a:p>
            <a:pPr marL="342900" indent="-342900">
              <a:buFont typeface="Arial" panose="020B0604020202020204" pitchFamily="34" charset="0"/>
              <a:buChar char="•"/>
            </a:pPr>
            <a:r>
              <a:rPr lang="de-DE" sz="2400"/>
              <a:t>Fokussierung auf das Wesentliche</a:t>
            </a:r>
          </a:p>
          <a:p>
            <a:pPr marL="342900" indent="-342900">
              <a:buFont typeface="Arial" panose="020B0604020202020204" pitchFamily="34" charset="0"/>
              <a:buChar char="•"/>
            </a:pPr>
            <a:endParaRPr lang="de-DE" sz="2400"/>
          </a:p>
          <a:p>
            <a:pPr marL="342900" indent="-342900">
              <a:buFont typeface="Arial" panose="020B0604020202020204" pitchFamily="34" charset="0"/>
              <a:buChar char="•"/>
            </a:pPr>
            <a:r>
              <a:rPr lang="de-DE" sz="2400"/>
              <a:t>Erarbeitung von persönlichen Skripten für</a:t>
            </a:r>
          </a:p>
          <a:p>
            <a:endParaRPr lang="de-DE" sz="2400"/>
          </a:p>
          <a:p>
            <a:r>
              <a:rPr lang="de-DE" sz="2400"/>
              <a:t>	 - wichtige Kundengespräche (individualisiert)</a:t>
            </a:r>
          </a:p>
          <a:p>
            <a:pPr marL="342900" indent="-342900">
              <a:buFont typeface="Wingdings" panose="05000000000000000000" pitchFamily="2" charset="2"/>
              <a:buChar char="Ø"/>
            </a:pPr>
            <a:endParaRPr lang="de-DE" sz="2400"/>
          </a:p>
          <a:p>
            <a:r>
              <a:rPr lang="de-DE" sz="2400"/>
              <a:t>	 - häufige Kundenfragen (Fragen notieren!!)</a:t>
            </a:r>
          </a:p>
          <a:p>
            <a:endParaRPr lang="de-DE"/>
          </a:p>
          <a:p>
            <a:pPr marL="342900" indent="-342900">
              <a:buFont typeface="Arial" panose="020B0604020202020204" pitchFamily="34" charset="0"/>
              <a:buChar char="•"/>
            </a:pPr>
            <a:r>
              <a:rPr lang="de-DE" sz="2400" err="1"/>
              <a:t>Duplizierbarkeit</a:t>
            </a:r>
            <a:r>
              <a:rPr lang="de-DE" sz="2400"/>
              <a:t>!</a:t>
            </a:r>
          </a:p>
          <a:p>
            <a:endParaRPr lang="de-DE"/>
          </a:p>
          <a:p>
            <a:endParaRPr lang="de-DE"/>
          </a:p>
          <a:p>
            <a:endParaRPr lang="de-DE"/>
          </a:p>
        </p:txBody>
      </p:sp>
    </p:spTree>
    <p:extLst>
      <p:ext uri="{BB962C8B-B14F-4D97-AF65-F5344CB8AC3E}">
        <p14:creationId xmlns:p14="http://schemas.microsoft.com/office/powerpoint/2010/main" val="1109709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9">
            <a:extLst>
              <a:ext uri="{FF2B5EF4-FFF2-40B4-BE49-F238E27FC236}">
                <a16:creationId xmlns:a16="http://schemas.microsoft.com/office/drawing/2014/main" id="{5DD103AA-7536-490B-973F-73CA63A7E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32938" y="-6032938"/>
            <a:ext cx="126124" cy="12192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4" name="Grafik 3" descr="Ein Bild, das Text enthält.&#10;&#10;Automatisch generierte Beschreibung">
            <a:extLst>
              <a:ext uri="{FF2B5EF4-FFF2-40B4-BE49-F238E27FC236}">
                <a16:creationId xmlns:a16="http://schemas.microsoft.com/office/drawing/2014/main" id="{A39858AB-8CD2-4DEA-9569-BE45321EA5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2194" y="6009134"/>
            <a:ext cx="1343212" cy="685896"/>
          </a:xfrm>
          <a:prstGeom prst="rect">
            <a:avLst/>
          </a:prstGeom>
        </p:spPr>
      </p:pic>
      <p:pic>
        <p:nvPicPr>
          <p:cNvPr id="8" name="Inhaltsplatzhalter 4">
            <a:extLst>
              <a:ext uri="{FF2B5EF4-FFF2-40B4-BE49-F238E27FC236}">
                <a16:creationId xmlns:a16="http://schemas.microsoft.com/office/drawing/2014/main" id="{3DDF30C9-ED20-4516-B8F8-8B45457504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92214" y="6452962"/>
            <a:ext cx="3814420" cy="242068"/>
          </a:xfrm>
          <a:prstGeom prst="rect">
            <a:avLst/>
          </a:prstGeom>
        </p:spPr>
      </p:pic>
      <p:sp>
        <p:nvSpPr>
          <p:cNvPr id="2" name="Textfeld 1">
            <a:extLst>
              <a:ext uri="{FF2B5EF4-FFF2-40B4-BE49-F238E27FC236}">
                <a16:creationId xmlns:a16="http://schemas.microsoft.com/office/drawing/2014/main" id="{1B3969E5-E5F7-9035-0933-A9C5923E563E}"/>
              </a:ext>
            </a:extLst>
          </p:cNvPr>
          <p:cNvSpPr txBox="1"/>
          <p:nvPr/>
        </p:nvSpPr>
        <p:spPr>
          <a:xfrm>
            <a:off x="625642" y="641684"/>
            <a:ext cx="10282990" cy="3970318"/>
          </a:xfrm>
          <a:prstGeom prst="rect">
            <a:avLst/>
          </a:prstGeom>
          <a:noFill/>
        </p:spPr>
        <p:txBody>
          <a:bodyPr wrap="square" rtlCol="0">
            <a:spAutoFit/>
          </a:bodyPr>
          <a:lstStyle/>
          <a:p>
            <a:r>
              <a:rPr lang="de-DE" sz="2400"/>
              <a:t>Beispiel:</a:t>
            </a:r>
          </a:p>
          <a:p>
            <a:endParaRPr lang="de-DE" sz="2400"/>
          </a:p>
          <a:p>
            <a:r>
              <a:rPr lang="de-DE" sz="2400"/>
              <a:t>„Was genau tun Sie?“</a:t>
            </a:r>
          </a:p>
          <a:p>
            <a:endParaRPr lang="de-DE" sz="2400"/>
          </a:p>
          <a:p>
            <a:r>
              <a:rPr lang="de-DE" sz="2400"/>
              <a:t>„Ich bin Finanzberater.“</a:t>
            </a:r>
          </a:p>
          <a:p>
            <a:endParaRPr lang="de-DE" sz="2400"/>
          </a:p>
          <a:p>
            <a:r>
              <a:rPr lang="de-DE" sz="2400"/>
              <a:t>Oder…</a:t>
            </a:r>
          </a:p>
          <a:p>
            <a:endParaRPr lang="de-DE" sz="2400"/>
          </a:p>
          <a:p>
            <a:r>
              <a:rPr lang="de-DE" sz="2400"/>
              <a:t>„Ich helfe Menschen dabei, Geldanlage mit anderen Augen zu sehen.“</a:t>
            </a:r>
          </a:p>
          <a:p>
            <a:pPr marL="285750" indent="-285750">
              <a:buFontTx/>
              <a:buChar char="-"/>
            </a:pPr>
            <a:endParaRPr lang="de-DE"/>
          </a:p>
          <a:p>
            <a:pPr marL="285750" indent="-285750">
              <a:buFontTx/>
              <a:buChar char="-"/>
            </a:pPr>
            <a:endParaRPr lang="de-DE"/>
          </a:p>
        </p:txBody>
      </p:sp>
      <p:pic>
        <p:nvPicPr>
          <p:cNvPr id="5" name="Grafik 4" descr="Lächelnde Gesichtskontur mit einfarbiger Füllung">
            <a:extLst>
              <a:ext uri="{FF2B5EF4-FFF2-40B4-BE49-F238E27FC236}">
                <a16:creationId xmlns:a16="http://schemas.microsoft.com/office/drawing/2014/main" id="{962BFE2A-9F25-B52F-1194-475E68895DF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741262" y="3283443"/>
            <a:ext cx="914400" cy="914400"/>
          </a:xfrm>
          <a:prstGeom prst="rect">
            <a:avLst/>
          </a:prstGeom>
        </p:spPr>
      </p:pic>
      <p:pic>
        <p:nvPicPr>
          <p:cNvPr id="9" name="Grafik 8" descr="Traurige Gesichtskontur mit einfarbiger Füllung">
            <a:extLst>
              <a:ext uri="{FF2B5EF4-FFF2-40B4-BE49-F238E27FC236}">
                <a16:creationId xmlns:a16="http://schemas.microsoft.com/office/drawing/2014/main" id="{A1551077-115A-BDAA-3A26-5E0FB9C4CD9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043266" y="1871063"/>
            <a:ext cx="914400" cy="914400"/>
          </a:xfrm>
          <a:prstGeom prst="rect">
            <a:avLst/>
          </a:prstGeom>
        </p:spPr>
      </p:pic>
    </p:spTree>
    <p:extLst>
      <p:ext uri="{BB962C8B-B14F-4D97-AF65-F5344CB8AC3E}">
        <p14:creationId xmlns:p14="http://schemas.microsoft.com/office/powerpoint/2010/main" val="3400529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lussdiagramm: Verbinder 8">
            <a:extLst>
              <a:ext uri="{FF2B5EF4-FFF2-40B4-BE49-F238E27FC236}">
                <a16:creationId xmlns:a16="http://schemas.microsoft.com/office/drawing/2014/main" id="{CC6FD0A4-33AE-3AC2-40B6-58B957C1B19F}"/>
              </a:ext>
            </a:extLst>
          </p:cNvPr>
          <p:cNvSpPr/>
          <p:nvPr/>
        </p:nvSpPr>
        <p:spPr>
          <a:xfrm>
            <a:off x="836022" y="862147"/>
            <a:ext cx="1375954" cy="132370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tangle 9">
            <a:extLst>
              <a:ext uri="{FF2B5EF4-FFF2-40B4-BE49-F238E27FC236}">
                <a16:creationId xmlns:a16="http://schemas.microsoft.com/office/drawing/2014/main" id="{5DD103AA-7536-490B-973F-73CA63A7E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32938" y="-6032938"/>
            <a:ext cx="126124" cy="12192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4" name="Grafik 3" descr="Ein Bild, das Text enthält.&#10;&#10;Automatisch generierte Beschreibung">
            <a:extLst>
              <a:ext uri="{FF2B5EF4-FFF2-40B4-BE49-F238E27FC236}">
                <a16:creationId xmlns:a16="http://schemas.microsoft.com/office/drawing/2014/main" id="{A39858AB-8CD2-4DEA-9569-BE45321EA5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2194" y="6009134"/>
            <a:ext cx="1343212" cy="685896"/>
          </a:xfrm>
          <a:prstGeom prst="rect">
            <a:avLst/>
          </a:prstGeom>
        </p:spPr>
      </p:pic>
      <p:pic>
        <p:nvPicPr>
          <p:cNvPr id="8" name="Inhaltsplatzhalter 4">
            <a:extLst>
              <a:ext uri="{FF2B5EF4-FFF2-40B4-BE49-F238E27FC236}">
                <a16:creationId xmlns:a16="http://schemas.microsoft.com/office/drawing/2014/main" id="{3DDF30C9-ED20-4516-B8F8-8B45457504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92214" y="6452962"/>
            <a:ext cx="3814420" cy="242068"/>
          </a:xfrm>
          <a:prstGeom prst="rect">
            <a:avLst/>
          </a:prstGeom>
        </p:spPr>
      </p:pic>
      <p:sp>
        <p:nvSpPr>
          <p:cNvPr id="7" name="Teilkreis 6">
            <a:extLst>
              <a:ext uri="{FF2B5EF4-FFF2-40B4-BE49-F238E27FC236}">
                <a16:creationId xmlns:a16="http://schemas.microsoft.com/office/drawing/2014/main" id="{495181FA-8EAD-362F-E4E8-41C208FB0140}"/>
              </a:ext>
            </a:extLst>
          </p:cNvPr>
          <p:cNvSpPr/>
          <p:nvPr/>
        </p:nvSpPr>
        <p:spPr>
          <a:xfrm rot="5400000">
            <a:off x="862146" y="836021"/>
            <a:ext cx="1323703" cy="1375953"/>
          </a:xfrm>
          <a:prstGeom prst="pi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10" name="Textfeld 9">
            <a:extLst>
              <a:ext uri="{FF2B5EF4-FFF2-40B4-BE49-F238E27FC236}">
                <a16:creationId xmlns:a16="http://schemas.microsoft.com/office/drawing/2014/main" id="{E9A32FF9-C30A-C78C-0408-E3C8A326FDB5}"/>
              </a:ext>
            </a:extLst>
          </p:cNvPr>
          <p:cNvSpPr txBox="1"/>
          <p:nvPr/>
        </p:nvSpPr>
        <p:spPr>
          <a:xfrm>
            <a:off x="2072639" y="1889756"/>
            <a:ext cx="1297578" cy="461665"/>
          </a:xfrm>
          <a:prstGeom prst="rect">
            <a:avLst/>
          </a:prstGeom>
          <a:noFill/>
        </p:spPr>
        <p:txBody>
          <a:bodyPr wrap="square" rtlCol="0">
            <a:spAutoFit/>
          </a:bodyPr>
          <a:lstStyle/>
          <a:p>
            <a:r>
              <a:rPr lang="de-DE" sz="2400"/>
              <a:t>Stories</a:t>
            </a:r>
          </a:p>
        </p:txBody>
      </p:sp>
      <p:sp>
        <p:nvSpPr>
          <p:cNvPr id="11" name="Textfeld 10">
            <a:extLst>
              <a:ext uri="{FF2B5EF4-FFF2-40B4-BE49-F238E27FC236}">
                <a16:creationId xmlns:a16="http://schemas.microsoft.com/office/drawing/2014/main" id="{D61E755C-B7E4-2259-3C3F-B1D2B40798AB}"/>
              </a:ext>
            </a:extLst>
          </p:cNvPr>
          <p:cNvSpPr txBox="1"/>
          <p:nvPr/>
        </p:nvSpPr>
        <p:spPr>
          <a:xfrm>
            <a:off x="4101737" y="1968133"/>
            <a:ext cx="7567748" cy="1292662"/>
          </a:xfrm>
          <a:prstGeom prst="rect">
            <a:avLst/>
          </a:prstGeom>
          <a:noFill/>
        </p:spPr>
        <p:txBody>
          <a:bodyPr wrap="square" rtlCol="0">
            <a:spAutoFit/>
          </a:bodyPr>
          <a:lstStyle/>
          <a:p>
            <a:r>
              <a:rPr lang="de-DE" sz="2400"/>
              <a:t>Erarbeite deine eigene persönliche Story</a:t>
            </a:r>
          </a:p>
          <a:p>
            <a:endParaRPr lang="de-DE"/>
          </a:p>
          <a:p>
            <a:endParaRPr lang="de-DE"/>
          </a:p>
          <a:p>
            <a:endParaRPr lang="de-DE"/>
          </a:p>
        </p:txBody>
      </p:sp>
    </p:spTree>
    <p:extLst>
      <p:ext uri="{BB962C8B-B14F-4D97-AF65-F5344CB8AC3E}">
        <p14:creationId xmlns:p14="http://schemas.microsoft.com/office/powerpoint/2010/main" val="3398880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9">
            <a:extLst>
              <a:ext uri="{FF2B5EF4-FFF2-40B4-BE49-F238E27FC236}">
                <a16:creationId xmlns:a16="http://schemas.microsoft.com/office/drawing/2014/main" id="{5DD103AA-7536-490B-973F-73CA63A7E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32938" y="-6032938"/>
            <a:ext cx="126124" cy="12192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4" name="Grafik 3" descr="Ein Bild, das Text enthält.&#10;&#10;Automatisch generierte Beschreibung">
            <a:extLst>
              <a:ext uri="{FF2B5EF4-FFF2-40B4-BE49-F238E27FC236}">
                <a16:creationId xmlns:a16="http://schemas.microsoft.com/office/drawing/2014/main" id="{A39858AB-8CD2-4DEA-9569-BE45321EA5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2194" y="6009134"/>
            <a:ext cx="1343212" cy="685896"/>
          </a:xfrm>
          <a:prstGeom prst="rect">
            <a:avLst/>
          </a:prstGeom>
        </p:spPr>
      </p:pic>
      <p:pic>
        <p:nvPicPr>
          <p:cNvPr id="8" name="Inhaltsplatzhalter 4">
            <a:extLst>
              <a:ext uri="{FF2B5EF4-FFF2-40B4-BE49-F238E27FC236}">
                <a16:creationId xmlns:a16="http://schemas.microsoft.com/office/drawing/2014/main" id="{3DDF30C9-ED20-4516-B8F8-8B45457504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92214" y="6452962"/>
            <a:ext cx="3814420" cy="242068"/>
          </a:xfrm>
          <a:prstGeom prst="rect">
            <a:avLst/>
          </a:prstGeom>
        </p:spPr>
      </p:pic>
      <p:cxnSp>
        <p:nvCxnSpPr>
          <p:cNvPr id="21" name="Gerader Verbinder 20">
            <a:extLst>
              <a:ext uri="{FF2B5EF4-FFF2-40B4-BE49-F238E27FC236}">
                <a16:creationId xmlns:a16="http://schemas.microsoft.com/office/drawing/2014/main" id="{63C15085-7824-9832-0506-F5838102CE52}"/>
              </a:ext>
            </a:extLst>
          </p:cNvPr>
          <p:cNvCxnSpPr/>
          <p:nvPr/>
        </p:nvCxnSpPr>
        <p:spPr>
          <a:xfrm>
            <a:off x="1907177" y="3196046"/>
            <a:ext cx="24819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Gerader Verbinder 24">
            <a:extLst>
              <a:ext uri="{FF2B5EF4-FFF2-40B4-BE49-F238E27FC236}">
                <a16:creationId xmlns:a16="http://schemas.microsoft.com/office/drawing/2014/main" id="{A3496EC0-A8BF-1CA2-34F1-FF5B700E5826}"/>
              </a:ext>
            </a:extLst>
          </p:cNvPr>
          <p:cNvCxnSpPr/>
          <p:nvPr/>
        </p:nvCxnSpPr>
        <p:spPr>
          <a:xfrm flipV="1">
            <a:off x="4389120" y="1323703"/>
            <a:ext cx="1097280" cy="1872343"/>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Gerader Verbinder 26">
            <a:extLst>
              <a:ext uri="{FF2B5EF4-FFF2-40B4-BE49-F238E27FC236}">
                <a16:creationId xmlns:a16="http://schemas.microsoft.com/office/drawing/2014/main" id="{7FA13531-8912-5726-AC46-DB71DF9BA360}"/>
              </a:ext>
            </a:extLst>
          </p:cNvPr>
          <p:cNvCxnSpPr/>
          <p:nvPr/>
        </p:nvCxnSpPr>
        <p:spPr>
          <a:xfrm>
            <a:off x="5521234" y="1332411"/>
            <a:ext cx="957943" cy="1863635"/>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Gerader Verbinder 28">
            <a:extLst>
              <a:ext uri="{FF2B5EF4-FFF2-40B4-BE49-F238E27FC236}">
                <a16:creationId xmlns:a16="http://schemas.microsoft.com/office/drawing/2014/main" id="{85F525F9-C854-1F1E-8BBB-D8AB5595BAB9}"/>
              </a:ext>
            </a:extLst>
          </p:cNvPr>
          <p:cNvCxnSpPr/>
          <p:nvPr/>
        </p:nvCxnSpPr>
        <p:spPr>
          <a:xfrm>
            <a:off x="6479176" y="3196046"/>
            <a:ext cx="2316480" cy="0"/>
          </a:xfrm>
          <a:prstGeom prst="line">
            <a:avLst/>
          </a:prstGeom>
        </p:spPr>
        <p:style>
          <a:lnRef idx="1">
            <a:schemeClr val="accent1"/>
          </a:lnRef>
          <a:fillRef idx="0">
            <a:schemeClr val="accent1"/>
          </a:fillRef>
          <a:effectRef idx="0">
            <a:schemeClr val="accent1"/>
          </a:effectRef>
          <a:fontRef idx="minor">
            <a:schemeClr val="tx1"/>
          </a:fontRef>
        </p:style>
      </p:cxnSp>
      <p:sp>
        <p:nvSpPr>
          <p:cNvPr id="30" name="Flussdiagramm: Verbinder 29">
            <a:extLst>
              <a:ext uri="{FF2B5EF4-FFF2-40B4-BE49-F238E27FC236}">
                <a16:creationId xmlns:a16="http://schemas.microsoft.com/office/drawing/2014/main" id="{8254AB60-7387-3273-719A-8EDC20658892}"/>
              </a:ext>
            </a:extLst>
          </p:cNvPr>
          <p:cNvSpPr/>
          <p:nvPr/>
        </p:nvSpPr>
        <p:spPr>
          <a:xfrm>
            <a:off x="2717074" y="3074116"/>
            <a:ext cx="287383" cy="29608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Flussdiagramm: Verbinder 30">
            <a:extLst>
              <a:ext uri="{FF2B5EF4-FFF2-40B4-BE49-F238E27FC236}">
                <a16:creationId xmlns:a16="http://schemas.microsoft.com/office/drawing/2014/main" id="{87B50767-592A-E8A7-499F-779ADAB13437}"/>
              </a:ext>
            </a:extLst>
          </p:cNvPr>
          <p:cNvSpPr/>
          <p:nvPr/>
        </p:nvSpPr>
        <p:spPr>
          <a:xfrm>
            <a:off x="5952308" y="2259874"/>
            <a:ext cx="287383" cy="29608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Flussdiagramm: Verbinder 31">
            <a:extLst>
              <a:ext uri="{FF2B5EF4-FFF2-40B4-BE49-F238E27FC236}">
                <a16:creationId xmlns:a16="http://schemas.microsoft.com/office/drawing/2014/main" id="{1DA4552D-2A79-88D4-1755-404E385678BF}"/>
              </a:ext>
            </a:extLst>
          </p:cNvPr>
          <p:cNvSpPr/>
          <p:nvPr/>
        </p:nvSpPr>
        <p:spPr>
          <a:xfrm>
            <a:off x="4702628" y="2259874"/>
            <a:ext cx="287383" cy="29608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Flussdiagramm: Verbinder 32">
            <a:extLst>
              <a:ext uri="{FF2B5EF4-FFF2-40B4-BE49-F238E27FC236}">
                <a16:creationId xmlns:a16="http://schemas.microsoft.com/office/drawing/2014/main" id="{7E028790-FBCA-1DD8-1732-402A6BC8AEFA}"/>
              </a:ext>
            </a:extLst>
          </p:cNvPr>
          <p:cNvSpPr/>
          <p:nvPr/>
        </p:nvSpPr>
        <p:spPr>
          <a:xfrm>
            <a:off x="7376160" y="3034694"/>
            <a:ext cx="287383" cy="29608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Flussdiagramm: Verbinder 33">
            <a:extLst>
              <a:ext uri="{FF2B5EF4-FFF2-40B4-BE49-F238E27FC236}">
                <a16:creationId xmlns:a16="http://schemas.microsoft.com/office/drawing/2014/main" id="{A7FEF896-C032-9F03-054D-B1BDC10FFFDF}"/>
              </a:ext>
            </a:extLst>
          </p:cNvPr>
          <p:cNvSpPr/>
          <p:nvPr/>
        </p:nvSpPr>
        <p:spPr>
          <a:xfrm>
            <a:off x="5377542" y="1175658"/>
            <a:ext cx="287383" cy="29608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Textfeld 34">
            <a:extLst>
              <a:ext uri="{FF2B5EF4-FFF2-40B4-BE49-F238E27FC236}">
                <a16:creationId xmlns:a16="http://schemas.microsoft.com/office/drawing/2014/main" id="{021C1AA1-4605-119C-4063-C7168B150F67}"/>
              </a:ext>
            </a:extLst>
          </p:cNvPr>
          <p:cNvSpPr txBox="1"/>
          <p:nvPr/>
        </p:nvSpPr>
        <p:spPr>
          <a:xfrm>
            <a:off x="2220684" y="3370204"/>
            <a:ext cx="2011681" cy="461665"/>
          </a:xfrm>
          <a:prstGeom prst="rect">
            <a:avLst/>
          </a:prstGeom>
          <a:noFill/>
        </p:spPr>
        <p:txBody>
          <a:bodyPr wrap="square" rtlCol="0">
            <a:spAutoFit/>
          </a:bodyPr>
          <a:lstStyle/>
          <a:p>
            <a:r>
              <a:rPr lang="de-DE" sz="2400"/>
              <a:t>Einführung</a:t>
            </a:r>
          </a:p>
        </p:txBody>
      </p:sp>
      <p:sp>
        <p:nvSpPr>
          <p:cNvPr id="36" name="Textfeld 35">
            <a:extLst>
              <a:ext uri="{FF2B5EF4-FFF2-40B4-BE49-F238E27FC236}">
                <a16:creationId xmlns:a16="http://schemas.microsoft.com/office/drawing/2014/main" id="{9A1BD1B1-A8DF-68FE-7165-555A1529F8DA}"/>
              </a:ext>
            </a:extLst>
          </p:cNvPr>
          <p:cNvSpPr txBox="1"/>
          <p:nvPr/>
        </p:nvSpPr>
        <p:spPr>
          <a:xfrm>
            <a:off x="3082834" y="2167542"/>
            <a:ext cx="1619794" cy="461665"/>
          </a:xfrm>
          <a:prstGeom prst="rect">
            <a:avLst/>
          </a:prstGeom>
          <a:noFill/>
        </p:spPr>
        <p:txBody>
          <a:bodyPr wrap="square" rtlCol="0">
            <a:spAutoFit/>
          </a:bodyPr>
          <a:lstStyle/>
          <a:p>
            <a:r>
              <a:rPr lang="de-DE" sz="2400"/>
              <a:t>Steigerung</a:t>
            </a:r>
          </a:p>
        </p:txBody>
      </p:sp>
      <p:sp>
        <p:nvSpPr>
          <p:cNvPr id="37" name="Textfeld 36">
            <a:extLst>
              <a:ext uri="{FF2B5EF4-FFF2-40B4-BE49-F238E27FC236}">
                <a16:creationId xmlns:a16="http://schemas.microsoft.com/office/drawing/2014/main" id="{3BC3B56A-DF96-D92C-8F34-5D110C5AB6A2}"/>
              </a:ext>
            </a:extLst>
          </p:cNvPr>
          <p:cNvSpPr txBox="1"/>
          <p:nvPr/>
        </p:nvSpPr>
        <p:spPr>
          <a:xfrm>
            <a:off x="4820194" y="753980"/>
            <a:ext cx="1885408" cy="461665"/>
          </a:xfrm>
          <a:prstGeom prst="rect">
            <a:avLst/>
          </a:prstGeom>
          <a:noFill/>
        </p:spPr>
        <p:txBody>
          <a:bodyPr wrap="square" rtlCol="0">
            <a:spAutoFit/>
          </a:bodyPr>
          <a:lstStyle/>
          <a:p>
            <a:r>
              <a:rPr lang="de-DE" sz="2400"/>
              <a:t>Wendepunkt</a:t>
            </a:r>
          </a:p>
        </p:txBody>
      </p:sp>
      <p:sp>
        <p:nvSpPr>
          <p:cNvPr id="38" name="Textfeld 37">
            <a:extLst>
              <a:ext uri="{FF2B5EF4-FFF2-40B4-BE49-F238E27FC236}">
                <a16:creationId xmlns:a16="http://schemas.microsoft.com/office/drawing/2014/main" id="{BDD7C6EE-F6F3-3CB0-01E5-A778F513A0F7}"/>
              </a:ext>
            </a:extLst>
          </p:cNvPr>
          <p:cNvSpPr txBox="1"/>
          <p:nvPr/>
        </p:nvSpPr>
        <p:spPr>
          <a:xfrm>
            <a:off x="6479176" y="2167542"/>
            <a:ext cx="1402080" cy="461665"/>
          </a:xfrm>
          <a:prstGeom prst="rect">
            <a:avLst/>
          </a:prstGeom>
          <a:noFill/>
        </p:spPr>
        <p:txBody>
          <a:bodyPr wrap="square" rtlCol="0">
            <a:spAutoFit/>
          </a:bodyPr>
          <a:lstStyle/>
          <a:p>
            <a:r>
              <a:rPr lang="de-DE" sz="2400"/>
              <a:t>Umkehr</a:t>
            </a:r>
          </a:p>
        </p:txBody>
      </p:sp>
      <p:sp>
        <p:nvSpPr>
          <p:cNvPr id="39" name="Textfeld 38">
            <a:extLst>
              <a:ext uri="{FF2B5EF4-FFF2-40B4-BE49-F238E27FC236}">
                <a16:creationId xmlns:a16="http://schemas.microsoft.com/office/drawing/2014/main" id="{4738F644-FD05-E294-A1A5-8D2225ADB47F}"/>
              </a:ext>
            </a:extLst>
          </p:cNvPr>
          <p:cNvSpPr txBox="1"/>
          <p:nvPr/>
        </p:nvSpPr>
        <p:spPr>
          <a:xfrm>
            <a:off x="6818811" y="3402861"/>
            <a:ext cx="2011681" cy="461665"/>
          </a:xfrm>
          <a:prstGeom prst="rect">
            <a:avLst/>
          </a:prstGeom>
          <a:noFill/>
        </p:spPr>
        <p:txBody>
          <a:bodyPr wrap="square" rtlCol="0">
            <a:spAutoFit/>
          </a:bodyPr>
          <a:lstStyle/>
          <a:p>
            <a:r>
              <a:rPr lang="de-DE" sz="2400"/>
              <a:t>Konfliktlösung</a:t>
            </a:r>
          </a:p>
        </p:txBody>
      </p:sp>
      <p:sp>
        <p:nvSpPr>
          <p:cNvPr id="40" name="Textfeld 39">
            <a:extLst>
              <a:ext uri="{FF2B5EF4-FFF2-40B4-BE49-F238E27FC236}">
                <a16:creationId xmlns:a16="http://schemas.microsoft.com/office/drawing/2014/main" id="{68515A1D-AE81-E66C-3B14-95ED919DA516}"/>
              </a:ext>
            </a:extLst>
          </p:cNvPr>
          <p:cNvSpPr txBox="1"/>
          <p:nvPr/>
        </p:nvSpPr>
        <p:spPr>
          <a:xfrm>
            <a:off x="444137" y="313509"/>
            <a:ext cx="5508171" cy="461665"/>
          </a:xfrm>
          <a:prstGeom prst="rect">
            <a:avLst/>
          </a:prstGeom>
          <a:noFill/>
        </p:spPr>
        <p:txBody>
          <a:bodyPr wrap="square" rtlCol="0">
            <a:spAutoFit/>
          </a:bodyPr>
          <a:lstStyle/>
          <a:p>
            <a:r>
              <a:rPr lang="de-DE" sz="2400"/>
              <a:t>Storytelling nach Freytag-Pyramide</a:t>
            </a:r>
          </a:p>
        </p:txBody>
      </p:sp>
      <p:sp>
        <p:nvSpPr>
          <p:cNvPr id="41" name="Textfeld 40">
            <a:extLst>
              <a:ext uri="{FF2B5EF4-FFF2-40B4-BE49-F238E27FC236}">
                <a16:creationId xmlns:a16="http://schemas.microsoft.com/office/drawing/2014/main" id="{8F92CBA7-3466-8C58-E619-1535B43C1236}"/>
              </a:ext>
            </a:extLst>
          </p:cNvPr>
          <p:cNvSpPr txBox="1"/>
          <p:nvPr/>
        </p:nvSpPr>
        <p:spPr>
          <a:xfrm>
            <a:off x="444137" y="4341882"/>
            <a:ext cx="8334103" cy="830997"/>
          </a:xfrm>
          <a:prstGeom prst="rect">
            <a:avLst/>
          </a:prstGeom>
          <a:noFill/>
        </p:spPr>
        <p:txBody>
          <a:bodyPr wrap="square" rtlCol="0">
            <a:spAutoFit/>
          </a:bodyPr>
          <a:lstStyle/>
          <a:p>
            <a:pPr marL="342900" indent="-342900">
              <a:buAutoNum type="arabicPeriod"/>
            </a:pPr>
            <a:r>
              <a:rPr lang="de-DE" sz="2400"/>
              <a:t>Angewandte Finanzmathematik</a:t>
            </a:r>
          </a:p>
          <a:p>
            <a:pPr marL="342900" indent="-342900">
              <a:buAutoNum type="arabicPeriod"/>
            </a:pPr>
            <a:r>
              <a:rPr lang="de-DE" sz="2400"/>
              <a:t>Prognosefreies Investieren</a:t>
            </a:r>
          </a:p>
        </p:txBody>
      </p:sp>
    </p:spTree>
    <p:extLst>
      <p:ext uri="{BB962C8B-B14F-4D97-AF65-F5344CB8AC3E}">
        <p14:creationId xmlns:p14="http://schemas.microsoft.com/office/powerpoint/2010/main" val="287299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1">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34" grpId="0" animBg="1"/>
      <p:bldP spid="35" grpId="0"/>
      <p:bldP spid="36" grpId="0"/>
      <p:bldP spid="37" grpId="0"/>
      <p:bldP spid="38" grpId="0"/>
      <p:bldP spid="39"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9">
            <a:extLst>
              <a:ext uri="{FF2B5EF4-FFF2-40B4-BE49-F238E27FC236}">
                <a16:creationId xmlns:a16="http://schemas.microsoft.com/office/drawing/2014/main" id="{5DD103AA-7536-490B-973F-73CA63A7E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32938" y="-6032938"/>
            <a:ext cx="126124" cy="12192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4" name="Grafik 3" descr="Ein Bild, das Text enthält.&#10;&#10;Automatisch generierte Beschreibung">
            <a:extLst>
              <a:ext uri="{FF2B5EF4-FFF2-40B4-BE49-F238E27FC236}">
                <a16:creationId xmlns:a16="http://schemas.microsoft.com/office/drawing/2014/main" id="{A39858AB-8CD2-4DEA-9569-BE45321EA5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2194" y="6009134"/>
            <a:ext cx="1343212" cy="685896"/>
          </a:xfrm>
          <a:prstGeom prst="rect">
            <a:avLst/>
          </a:prstGeom>
        </p:spPr>
      </p:pic>
      <p:pic>
        <p:nvPicPr>
          <p:cNvPr id="8" name="Inhaltsplatzhalter 4">
            <a:extLst>
              <a:ext uri="{FF2B5EF4-FFF2-40B4-BE49-F238E27FC236}">
                <a16:creationId xmlns:a16="http://schemas.microsoft.com/office/drawing/2014/main" id="{3DDF30C9-ED20-4516-B8F8-8B45457504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92214" y="6452962"/>
            <a:ext cx="3814420" cy="242068"/>
          </a:xfrm>
          <a:prstGeom prst="rect">
            <a:avLst/>
          </a:prstGeom>
        </p:spPr>
      </p:pic>
      <p:sp>
        <p:nvSpPr>
          <p:cNvPr id="2" name="Textfeld 1">
            <a:extLst>
              <a:ext uri="{FF2B5EF4-FFF2-40B4-BE49-F238E27FC236}">
                <a16:creationId xmlns:a16="http://schemas.microsoft.com/office/drawing/2014/main" id="{1B3969E5-E5F7-9035-0933-A9C5923E563E}"/>
              </a:ext>
            </a:extLst>
          </p:cNvPr>
          <p:cNvSpPr txBox="1"/>
          <p:nvPr/>
        </p:nvSpPr>
        <p:spPr>
          <a:xfrm>
            <a:off x="625642" y="641684"/>
            <a:ext cx="10282990" cy="3231654"/>
          </a:xfrm>
          <a:prstGeom prst="rect">
            <a:avLst/>
          </a:prstGeom>
          <a:noFill/>
        </p:spPr>
        <p:txBody>
          <a:bodyPr wrap="square" rtlCol="0">
            <a:spAutoFit/>
          </a:bodyPr>
          <a:lstStyle/>
          <a:p>
            <a:r>
              <a:rPr lang="de-DE" sz="2400"/>
              <a:t>Beispiel:</a:t>
            </a:r>
            <a:endParaRPr lang="de-DE"/>
          </a:p>
          <a:p>
            <a:pPr marL="285750" indent="-285750">
              <a:buFontTx/>
              <a:buChar char="-"/>
            </a:pPr>
            <a:endParaRPr lang="de-DE"/>
          </a:p>
          <a:p>
            <a:pPr marL="285750" indent="-285750">
              <a:buFontTx/>
              <a:buChar char="-"/>
            </a:pPr>
            <a:endParaRPr lang="de-DE"/>
          </a:p>
          <a:p>
            <a:pPr marL="285750" indent="-285750">
              <a:buFontTx/>
              <a:buChar char="-"/>
            </a:pPr>
            <a:r>
              <a:rPr lang="de-DE" sz="2400"/>
              <a:t>Was hat dich in die Branche gebracht?</a:t>
            </a:r>
          </a:p>
          <a:p>
            <a:pPr marL="285750" indent="-285750">
              <a:buFontTx/>
              <a:buChar char="-"/>
            </a:pPr>
            <a:endParaRPr lang="de-DE" sz="2400"/>
          </a:p>
          <a:p>
            <a:pPr marL="285750" indent="-285750">
              <a:buFontTx/>
              <a:buChar char="-"/>
            </a:pPr>
            <a:r>
              <a:rPr lang="de-DE" sz="2400"/>
              <a:t>Was hält dich in der Branche?</a:t>
            </a:r>
          </a:p>
          <a:p>
            <a:pPr marL="285750" indent="-285750">
              <a:buFontTx/>
              <a:buChar char="-"/>
            </a:pPr>
            <a:endParaRPr lang="de-DE" sz="2400"/>
          </a:p>
          <a:p>
            <a:pPr marL="285750" indent="-285750">
              <a:buFontTx/>
              <a:buChar char="-"/>
            </a:pPr>
            <a:r>
              <a:rPr lang="de-DE" sz="2400"/>
              <a:t>Welches Ergebnis von einem deiner Kunden macht den Wert deiner Beratung besonders deutlich?</a:t>
            </a:r>
          </a:p>
        </p:txBody>
      </p:sp>
    </p:spTree>
    <p:extLst>
      <p:ext uri="{BB962C8B-B14F-4D97-AF65-F5344CB8AC3E}">
        <p14:creationId xmlns:p14="http://schemas.microsoft.com/office/powerpoint/2010/main" val="3659869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lussdiagramm: Verbinder 8">
            <a:extLst>
              <a:ext uri="{FF2B5EF4-FFF2-40B4-BE49-F238E27FC236}">
                <a16:creationId xmlns:a16="http://schemas.microsoft.com/office/drawing/2014/main" id="{CC6FD0A4-33AE-3AC2-40B6-58B957C1B19F}"/>
              </a:ext>
            </a:extLst>
          </p:cNvPr>
          <p:cNvSpPr/>
          <p:nvPr/>
        </p:nvSpPr>
        <p:spPr>
          <a:xfrm>
            <a:off x="836022" y="862147"/>
            <a:ext cx="1375954" cy="132370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tangle 9">
            <a:extLst>
              <a:ext uri="{FF2B5EF4-FFF2-40B4-BE49-F238E27FC236}">
                <a16:creationId xmlns:a16="http://schemas.microsoft.com/office/drawing/2014/main" id="{5DD103AA-7536-490B-973F-73CA63A7E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32938" y="-6032938"/>
            <a:ext cx="126124" cy="12192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4" name="Grafik 3" descr="Ein Bild, das Text enthält.&#10;&#10;Automatisch generierte Beschreibung">
            <a:extLst>
              <a:ext uri="{FF2B5EF4-FFF2-40B4-BE49-F238E27FC236}">
                <a16:creationId xmlns:a16="http://schemas.microsoft.com/office/drawing/2014/main" id="{A39858AB-8CD2-4DEA-9569-BE45321EA5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2194" y="6009134"/>
            <a:ext cx="1343212" cy="685896"/>
          </a:xfrm>
          <a:prstGeom prst="rect">
            <a:avLst/>
          </a:prstGeom>
        </p:spPr>
      </p:pic>
      <p:pic>
        <p:nvPicPr>
          <p:cNvPr id="8" name="Inhaltsplatzhalter 4">
            <a:extLst>
              <a:ext uri="{FF2B5EF4-FFF2-40B4-BE49-F238E27FC236}">
                <a16:creationId xmlns:a16="http://schemas.microsoft.com/office/drawing/2014/main" id="{3DDF30C9-ED20-4516-B8F8-8B45457504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92214" y="6452962"/>
            <a:ext cx="3814420" cy="242068"/>
          </a:xfrm>
          <a:prstGeom prst="rect">
            <a:avLst/>
          </a:prstGeom>
        </p:spPr>
      </p:pic>
      <p:sp>
        <p:nvSpPr>
          <p:cNvPr id="7" name="Teilkreis 6">
            <a:extLst>
              <a:ext uri="{FF2B5EF4-FFF2-40B4-BE49-F238E27FC236}">
                <a16:creationId xmlns:a16="http://schemas.microsoft.com/office/drawing/2014/main" id="{495181FA-8EAD-362F-E4E8-41C208FB0140}"/>
              </a:ext>
            </a:extLst>
          </p:cNvPr>
          <p:cNvSpPr/>
          <p:nvPr/>
        </p:nvSpPr>
        <p:spPr>
          <a:xfrm rot="16200000">
            <a:off x="855616" y="842552"/>
            <a:ext cx="1336765" cy="1375953"/>
          </a:xfrm>
          <a:prstGeom prst="pi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10" name="Textfeld 9">
            <a:extLst>
              <a:ext uri="{FF2B5EF4-FFF2-40B4-BE49-F238E27FC236}">
                <a16:creationId xmlns:a16="http://schemas.microsoft.com/office/drawing/2014/main" id="{E9A32FF9-C30A-C78C-0408-E3C8A326FDB5}"/>
              </a:ext>
            </a:extLst>
          </p:cNvPr>
          <p:cNvSpPr txBox="1"/>
          <p:nvPr/>
        </p:nvSpPr>
        <p:spPr>
          <a:xfrm>
            <a:off x="0" y="522458"/>
            <a:ext cx="1454332" cy="461665"/>
          </a:xfrm>
          <a:prstGeom prst="rect">
            <a:avLst/>
          </a:prstGeom>
          <a:noFill/>
        </p:spPr>
        <p:txBody>
          <a:bodyPr wrap="square" rtlCol="0">
            <a:spAutoFit/>
          </a:bodyPr>
          <a:lstStyle/>
          <a:p>
            <a:r>
              <a:rPr lang="de-DE" sz="2400"/>
              <a:t>Sonstiges</a:t>
            </a:r>
          </a:p>
        </p:txBody>
      </p:sp>
      <p:sp>
        <p:nvSpPr>
          <p:cNvPr id="11" name="Textfeld 10">
            <a:extLst>
              <a:ext uri="{FF2B5EF4-FFF2-40B4-BE49-F238E27FC236}">
                <a16:creationId xmlns:a16="http://schemas.microsoft.com/office/drawing/2014/main" id="{D61E755C-B7E4-2259-3C3F-B1D2B40798AB}"/>
              </a:ext>
            </a:extLst>
          </p:cNvPr>
          <p:cNvSpPr txBox="1"/>
          <p:nvPr/>
        </p:nvSpPr>
        <p:spPr>
          <a:xfrm>
            <a:off x="4027092" y="1968133"/>
            <a:ext cx="7567748" cy="3139321"/>
          </a:xfrm>
          <a:prstGeom prst="rect">
            <a:avLst/>
          </a:prstGeom>
          <a:noFill/>
        </p:spPr>
        <p:txBody>
          <a:bodyPr wrap="square" rtlCol="0">
            <a:spAutoFit/>
          </a:bodyPr>
          <a:lstStyle/>
          <a:p>
            <a:pPr marL="342900" indent="-342900">
              <a:buFont typeface="Arial" panose="020B0604020202020204" pitchFamily="34" charset="0"/>
              <a:buChar char="•"/>
            </a:pPr>
            <a:r>
              <a:rPr lang="de-DE" sz="2400"/>
              <a:t>Broschüren</a:t>
            </a:r>
          </a:p>
          <a:p>
            <a:pPr marL="342900" indent="-342900">
              <a:buFont typeface="Arial" panose="020B0604020202020204" pitchFamily="34" charset="0"/>
              <a:buChar char="•"/>
            </a:pPr>
            <a:r>
              <a:rPr lang="de-DE" sz="2400"/>
              <a:t>Matrixbuch</a:t>
            </a:r>
          </a:p>
          <a:p>
            <a:pPr marL="342900" indent="-342900">
              <a:buFont typeface="Arial" panose="020B0604020202020204" pitchFamily="34" charset="0"/>
              <a:buChar char="•"/>
            </a:pPr>
            <a:r>
              <a:rPr lang="de-DE" sz="2400"/>
              <a:t>Präsentationen</a:t>
            </a:r>
          </a:p>
          <a:p>
            <a:pPr marL="342900" indent="-342900">
              <a:buFont typeface="Arial" panose="020B0604020202020204" pitchFamily="34" charset="0"/>
              <a:buChar char="•"/>
            </a:pPr>
            <a:r>
              <a:rPr lang="de-DE" sz="2400"/>
              <a:t>Artikel oder Auswertungen</a:t>
            </a:r>
          </a:p>
          <a:p>
            <a:pPr marL="342900" indent="-342900">
              <a:buFont typeface="Arial" panose="020B0604020202020204" pitchFamily="34" charset="0"/>
              <a:buChar char="•"/>
            </a:pPr>
            <a:endParaRPr lang="de-DE" sz="2400"/>
          </a:p>
          <a:p>
            <a:pPr marL="342900" indent="-342900">
              <a:buFont typeface="Arial" panose="020B0604020202020204" pitchFamily="34" charset="0"/>
              <a:buChar char="•"/>
            </a:pPr>
            <a:endParaRPr lang="de-DE" sz="2400"/>
          </a:p>
          <a:p>
            <a:endParaRPr lang="de-DE"/>
          </a:p>
          <a:p>
            <a:endParaRPr lang="de-DE"/>
          </a:p>
          <a:p>
            <a:endParaRPr lang="de-DE"/>
          </a:p>
        </p:txBody>
      </p:sp>
    </p:spTree>
    <p:extLst>
      <p:ext uri="{BB962C8B-B14F-4D97-AF65-F5344CB8AC3E}">
        <p14:creationId xmlns:p14="http://schemas.microsoft.com/office/powerpoint/2010/main" val="3123270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2"/>
          <p:cNvSpPr>
            <a:spLocks noGrp="1"/>
          </p:cNvSpPr>
          <p:nvPr>
            <p:ph type="sldNum" sz="quarter" idx="12"/>
          </p:nvPr>
        </p:nvSpPr>
        <p:spPr/>
        <p:txBody>
          <a:bodyPr/>
          <a:lstStyle/>
          <a:p>
            <a:fld id="{4C5AB661-D753-4E40-9543-F7AE63D7FA86}" type="slidenum">
              <a:rPr lang="de-DE" smtClean="0"/>
              <a:pPr/>
              <a:t>9</a:t>
            </a:fld>
            <a:endParaRPr lang="de-DE"/>
          </a:p>
        </p:txBody>
      </p:sp>
      <p:sp>
        <p:nvSpPr>
          <p:cNvPr id="19" name="Text Placeholder 18"/>
          <p:cNvSpPr>
            <a:spLocks noGrp="1"/>
          </p:cNvSpPr>
          <p:nvPr>
            <p:ph type="body" sz="quarter" idx="15"/>
          </p:nvPr>
        </p:nvSpPr>
        <p:spPr/>
        <p:txBody>
          <a:bodyPr/>
          <a:lstStyle/>
          <a:p>
            <a:r>
              <a:rPr lang="de-DE"/>
              <a:t>Marktkapitalisierungsdaten sind streubesitzbereinigt und erfüllen Mindestliquiditätsanforderungen sowie Mindestanforderungen einer Börsennotierung. Dimensional fällt individuelle Entscheidungen über die Eignung von Investments in jedem einzelnen Schwellenmarkt, und berücksichtigt Faktoren wie die Zugangsmöglichkeit zu lokalen Märkten, die Stabilität der Regierung und Eigentumsrechte vor der Tätigung eines Investments. China A-Aktien, die ausländischen Investoren über das Hong Kong Stock Connect-Programm zur Verfügung stehen, sind in China enthalten. Für chinesische A-Aktien gelten ein 30% ausländisches Eigentumslimit und ein 25% Inklusionsfaktor. Einige Länder sind nicht angeführt. Die Summe kann aufgrund von Rundungen ggf. von 100 % abweichen. Das Material dient Informationszwecken und ist nur für Ihren Gebrauch bestimmt. Daten zur Verfügung gestellt von Bloomberg. </a:t>
            </a:r>
            <a:r>
              <a:rPr lang="de-DE" b="1"/>
              <a:t>Diversifikation sichert weder einen Gewinn noch bietet sie einen garantierten Schutz gegen Verluste in einem rückläufigen Markt.</a:t>
            </a:r>
          </a:p>
        </p:txBody>
      </p:sp>
      <p:sp>
        <p:nvSpPr>
          <p:cNvPr id="3" name="Rectangle 2">
            <a:extLst>
              <a:ext uri="{FF2B5EF4-FFF2-40B4-BE49-F238E27FC236}">
                <a16:creationId xmlns:a16="http://schemas.microsoft.com/office/drawing/2014/main" id="{9C624D51-CC56-425D-8AC3-56153A90A05B}"/>
              </a:ext>
            </a:extLst>
          </p:cNvPr>
          <p:cNvSpPr/>
          <p:nvPr/>
        </p:nvSpPr>
        <p:spPr>
          <a:xfrm>
            <a:off x="-858330" y="2598034"/>
            <a:ext cx="854721" cy="427361"/>
          </a:xfrm>
          <a:prstGeom prst="rect">
            <a:avLst/>
          </a:prstGeom>
        </p:spPr>
        <p:txBody>
          <a:bodyPr wrap="none">
            <a:spAutoFit/>
          </a:bodyPr>
          <a:lstStyle/>
          <a:p>
            <a:r>
              <a:rPr lang="en-GB" sz="2177">
                <a:solidFill>
                  <a:srgbClr val="000000"/>
                </a:solidFill>
                <a:highlight>
                  <a:srgbClr val="FFFF00"/>
                </a:highlight>
                <a:latin typeface="Arial" panose="020B0604020202020204" pitchFamily="34" charset="0"/>
              </a:rPr>
              <a:t>2461</a:t>
            </a:r>
            <a:r>
              <a:rPr lang="en-GB" sz="1633">
                <a:highlight>
                  <a:srgbClr val="FFFF00"/>
                </a:highlight>
              </a:rPr>
              <a:t> </a:t>
            </a:r>
          </a:p>
        </p:txBody>
      </p:sp>
      <p:sp>
        <p:nvSpPr>
          <p:cNvPr id="10" name="TextBox 9">
            <a:extLst>
              <a:ext uri="{FF2B5EF4-FFF2-40B4-BE49-F238E27FC236}">
                <a16:creationId xmlns:a16="http://schemas.microsoft.com/office/drawing/2014/main" id="{EDDBEFDB-A74F-4DCA-B6B8-49C783C1E703}"/>
              </a:ext>
            </a:extLst>
          </p:cNvPr>
          <p:cNvSpPr txBox="1"/>
          <p:nvPr/>
        </p:nvSpPr>
        <p:spPr>
          <a:xfrm>
            <a:off x="-776818" y="290456"/>
            <a:ext cx="695305" cy="217880"/>
          </a:xfrm>
          <a:prstGeom prst="rect">
            <a:avLst/>
          </a:prstGeom>
          <a:noFill/>
        </p:spPr>
        <p:txBody>
          <a:bodyPr wrap="square" rtlCol="0">
            <a:spAutoFit/>
          </a:bodyPr>
          <a:lstStyle/>
          <a:p>
            <a:pPr algn="ctr"/>
            <a:r>
              <a:rPr lang="en-US" sz="816">
                <a:latin typeface="Arial" panose="020B0604020202020204" pitchFamily="34" charset="0"/>
              </a:rPr>
              <a:t>MID 165</a:t>
            </a:r>
          </a:p>
        </p:txBody>
      </p:sp>
      <p:cxnSp>
        <p:nvCxnSpPr>
          <p:cNvPr id="11" name="Straight Connector 10">
            <a:extLst>
              <a:ext uri="{FF2B5EF4-FFF2-40B4-BE49-F238E27FC236}">
                <a16:creationId xmlns:a16="http://schemas.microsoft.com/office/drawing/2014/main" id="{AE802C27-31B2-4A5F-A88F-106B68C118EB}"/>
              </a:ext>
            </a:extLst>
          </p:cNvPr>
          <p:cNvCxnSpPr>
            <a:cxnSpLocks/>
          </p:cNvCxnSpPr>
          <p:nvPr/>
        </p:nvCxnSpPr>
        <p:spPr>
          <a:xfrm>
            <a:off x="1754799" y="2004177"/>
            <a:ext cx="8652294" cy="0"/>
          </a:xfrm>
          <a:prstGeom prst="line">
            <a:avLst/>
          </a:prstGeom>
          <a:ln w="63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691DF12C-F85B-4EE0-97BB-DDDDE51BAF15}"/>
              </a:ext>
            </a:extLst>
          </p:cNvPr>
          <p:cNvSpPr txBox="1"/>
          <p:nvPr/>
        </p:nvSpPr>
        <p:spPr bwMode="auto">
          <a:xfrm>
            <a:off x="6748631" y="1807730"/>
            <a:ext cx="3736391" cy="203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rtlCol="0">
            <a:spAutoFit/>
          </a:bodyPr>
          <a:lstStyle/>
          <a:p>
            <a:pPr algn="r" defTabSz="889727"/>
            <a:r>
              <a:rPr lang="en-US" sz="723">
                <a:solidFill>
                  <a:srgbClr val="427994"/>
                </a:solidFill>
                <a:latin typeface="Arial"/>
                <a:sym typeface="Wingdings" panose="05000000000000000000" pitchFamily="2" charset="2"/>
              </a:rPr>
              <a:t></a:t>
            </a:r>
            <a:r>
              <a:rPr lang="en-US" sz="723">
                <a:solidFill>
                  <a:srgbClr val="000000"/>
                </a:solidFill>
                <a:latin typeface="Arial"/>
                <a:sym typeface="Wingdings" panose="05000000000000000000" pitchFamily="2" charset="2"/>
              </a:rPr>
              <a:t> ENTWICKELTE </a:t>
            </a:r>
            <a:r>
              <a:rPr lang="en-US" sz="723" err="1">
                <a:solidFill>
                  <a:srgbClr val="000000"/>
                </a:solidFill>
                <a:latin typeface="Arial"/>
                <a:sym typeface="Wingdings" panose="05000000000000000000" pitchFamily="2" charset="2"/>
              </a:rPr>
              <a:t>M</a:t>
            </a:r>
            <a:r>
              <a:rPr lang="en-US" sz="723" cap="all" err="1">
                <a:solidFill>
                  <a:srgbClr val="000000"/>
                </a:solidFill>
                <a:latin typeface="Arial"/>
                <a:sym typeface="Wingdings" panose="05000000000000000000" pitchFamily="2" charset="2"/>
              </a:rPr>
              <a:t>ä</a:t>
            </a:r>
            <a:r>
              <a:rPr lang="en-US" sz="723" err="1">
                <a:solidFill>
                  <a:srgbClr val="000000"/>
                </a:solidFill>
                <a:latin typeface="Arial"/>
                <a:sym typeface="Wingdings" panose="05000000000000000000" pitchFamily="2" charset="2"/>
              </a:rPr>
              <a:t>RKTE</a:t>
            </a:r>
            <a:r>
              <a:rPr lang="en-US" sz="723">
                <a:solidFill>
                  <a:srgbClr val="000000"/>
                </a:solidFill>
                <a:latin typeface="Arial"/>
                <a:sym typeface="Wingdings" panose="05000000000000000000" pitchFamily="2" charset="2"/>
              </a:rPr>
              <a:t>  </a:t>
            </a:r>
            <a:r>
              <a:rPr lang="en-US" sz="723">
                <a:solidFill>
                  <a:srgbClr val="7F7F7F"/>
                </a:solidFill>
                <a:latin typeface="Arial"/>
                <a:sym typeface="Wingdings" panose="05000000000000000000" pitchFamily="2" charset="2"/>
              </a:rPr>
              <a:t></a:t>
            </a:r>
            <a:r>
              <a:rPr lang="en-US" sz="723">
                <a:solidFill>
                  <a:srgbClr val="000000"/>
                </a:solidFill>
                <a:latin typeface="Arial"/>
                <a:sym typeface="Wingdings" panose="05000000000000000000" pitchFamily="2" charset="2"/>
              </a:rPr>
              <a:t> </a:t>
            </a:r>
            <a:r>
              <a:rPr lang="en-US" sz="723" err="1">
                <a:solidFill>
                  <a:srgbClr val="000000"/>
                </a:solidFill>
                <a:latin typeface="Arial"/>
                <a:sym typeface="Wingdings" panose="05000000000000000000" pitchFamily="2" charset="2"/>
              </a:rPr>
              <a:t>SCHWELLENM</a:t>
            </a:r>
            <a:r>
              <a:rPr lang="en-US" sz="723" cap="all" err="1">
                <a:solidFill>
                  <a:srgbClr val="000000"/>
                </a:solidFill>
                <a:latin typeface="Arial"/>
                <a:sym typeface="Wingdings" panose="05000000000000000000" pitchFamily="2" charset="2"/>
              </a:rPr>
              <a:t>ä</a:t>
            </a:r>
            <a:r>
              <a:rPr lang="en-US" sz="723" err="1">
                <a:solidFill>
                  <a:srgbClr val="000000"/>
                </a:solidFill>
                <a:latin typeface="Arial"/>
                <a:sym typeface="Wingdings" panose="05000000000000000000" pitchFamily="2" charset="2"/>
              </a:rPr>
              <a:t>RKTE</a:t>
            </a:r>
            <a:r>
              <a:rPr lang="en-US" sz="723">
                <a:solidFill>
                  <a:srgbClr val="000000"/>
                </a:solidFill>
                <a:latin typeface="Arial"/>
                <a:sym typeface="Wingdings" panose="05000000000000000000" pitchFamily="2" charset="2"/>
              </a:rPr>
              <a:t>  </a:t>
            </a:r>
            <a:r>
              <a:rPr lang="en-US" sz="723">
                <a:solidFill>
                  <a:srgbClr val="E4E4E4"/>
                </a:solidFill>
                <a:latin typeface="Arial"/>
                <a:sym typeface="Wingdings" panose="05000000000000000000" pitchFamily="2" charset="2"/>
              </a:rPr>
              <a:t></a:t>
            </a:r>
            <a:r>
              <a:rPr lang="en-US" sz="723">
                <a:solidFill>
                  <a:srgbClr val="000000"/>
                </a:solidFill>
                <a:latin typeface="Arial"/>
                <a:sym typeface="Wingdings" panose="05000000000000000000" pitchFamily="2" charset="2"/>
              </a:rPr>
              <a:t> ANDERE MÄRKTE</a:t>
            </a:r>
            <a:endParaRPr lang="en-US" sz="723">
              <a:solidFill>
                <a:srgbClr val="000000"/>
              </a:solidFill>
              <a:latin typeface="Arial"/>
            </a:endParaRPr>
          </a:p>
        </p:txBody>
      </p:sp>
      <p:pic>
        <p:nvPicPr>
          <p:cNvPr id="13" name="Picture 12">
            <a:extLst>
              <a:ext uri="{FF2B5EF4-FFF2-40B4-BE49-F238E27FC236}">
                <a16:creationId xmlns:a16="http://schemas.microsoft.com/office/drawing/2014/main" id="{5D7D783A-AA13-405F-962D-1C34019A4C0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148112" y="2196529"/>
            <a:ext cx="7942551" cy="3739966"/>
          </a:xfrm>
          <a:prstGeom prst="rect">
            <a:avLst/>
          </a:prstGeom>
        </p:spPr>
      </p:pic>
      <p:sp>
        <p:nvSpPr>
          <p:cNvPr id="5" name="Titel 4">
            <a:extLst>
              <a:ext uri="{FF2B5EF4-FFF2-40B4-BE49-F238E27FC236}">
                <a16:creationId xmlns:a16="http://schemas.microsoft.com/office/drawing/2014/main" id="{34BCE405-EDBE-17B9-8550-2EDCE9FB8D3F}"/>
              </a:ext>
            </a:extLst>
          </p:cNvPr>
          <p:cNvSpPr>
            <a:spLocks noGrp="1"/>
          </p:cNvSpPr>
          <p:nvPr>
            <p:ph type="title"/>
          </p:nvPr>
        </p:nvSpPr>
        <p:spPr/>
        <p:txBody>
          <a:bodyPr/>
          <a:lstStyle/>
          <a:p>
            <a:br>
              <a:rPr lang="de-DE" sz="2400"/>
            </a:br>
            <a:r>
              <a:rPr lang="de-DE" sz="2400"/>
              <a:t>Veranschaulichung der Wichtigkeit von Diversifikation</a:t>
            </a:r>
          </a:p>
        </p:txBody>
      </p:sp>
    </p:spTree>
    <p:extLst>
      <p:ext uri="{BB962C8B-B14F-4D97-AF65-F5344CB8AC3E}">
        <p14:creationId xmlns:p14="http://schemas.microsoft.com/office/powerpoint/2010/main" val="25165762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Application>Microsoft Office PowerPoint</Application>
  <PresentationFormat>Widescreen</PresentationFormat>
  <Slides>19</Slides>
  <Notes>1</Notes>
  <HiddenSlides>0</HiddenSlide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vt:lpstr>
      <vt:lpstr>KLAUS ROST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Veranschaulichung der Wichtigkeit von Diversifikation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Lena Hänseler | KlaRo Finanzberatung</dc:creator>
  <cp:revision>1</cp:revision>
  <dcterms:created xsi:type="dcterms:W3CDTF">2022-03-22T11:58:09Z</dcterms:created>
  <dcterms:modified xsi:type="dcterms:W3CDTF">2023-08-22T07:37:23Z</dcterms:modified>
</cp:coreProperties>
</file>